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2" charset="1" panose="020B0503030501040103"/>
      <p:regular r:id="rId14"/>
    </p:embeddedFont>
    <p:embeddedFont>
      <p:font typeface="Canva Sans 2 Bold" charset="1" panose="020B0803030501040103"/>
      <p:regular r:id="rId15"/>
    </p:embeddedFont>
    <p:embeddedFont>
      <p:font typeface="Canva Sans 2 Italics" charset="1" panose="020B0503030501040103"/>
      <p:regular r:id="rId16"/>
    </p:embeddedFont>
    <p:embeddedFont>
      <p:font typeface="Canva Sans 2 Bold Italics" charset="1" panose="020B0803030501040103"/>
      <p:regular r:id="rId17"/>
    </p:embeddedFont>
    <p:embeddedFont>
      <p:font typeface="Canva Sans 1" charset="1" panose="020B0503030501040103"/>
      <p:regular r:id="rId18"/>
    </p:embeddedFont>
    <p:embeddedFont>
      <p:font typeface="Canva Sans 1 Bold" charset="1" panose="020B0803030501040103"/>
      <p:regular r:id="rId19"/>
    </p:embeddedFont>
    <p:embeddedFont>
      <p:font typeface="Canva Sans 1 Italics" charset="1" panose="020B0503030501040103"/>
      <p:regular r:id="rId20"/>
    </p:embeddedFont>
    <p:embeddedFont>
      <p:font typeface="Canva Sans 1 Bold Italics" charset="1" panose="020B0803030501040103"/>
      <p:regular r:id="rId21"/>
    </p:embeddedFont>
    <p:embeddedFont>
      <p:font typeface="Canva Sans 1 Medium" charset="1" panose="020B0603030501040103"/>
      <p:regular r:id="rId22"/>
    </p:embeddedFont>
    <p:embeddedFont>
      <p:font typeface="Canva Sans 1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970450"/>
            <a:ext cx="3363548" cy="4004224"/>
          </a:xfrm>
          <a:custGeom>
            <a:avLst/>
            <a:gdLst/>
            <a:ahLst/>
            <a:cxnLst/>
            <a:rect r="r" b="b" t="t" l="l"/>
            <a:pathLst>
              <a:path h="4004224" w="3363548">
                <a:moveTo>
                  <a:pt x="0" y="0"/>
                </a:moveTo>
                <a:lnTo>
                  <a:pt x="3363548" y="0"/>
                </a:lnTo>
                <a:lnTo>
                  <a:pt x="3363548" y="4004224"/>
                </a:lnTo>
                <a:lnTo>
                  <a:pt x="0" y="4004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30658"/>
            <a:ext cx="18288000" cy="585133"/>
            <a:chOff x="0" y="0"/>
            <a:chExt cx="4553704" cy="145698"/>
          </a:xfrm>
        </p:grpSpPr>
        <p:sp>
          <p:nvSpPr>
            <p:cNvPr name="Freeform 4" id="4"/>
            <p:cNvSpPr/>
            <p:nvPr/>
          </p:nvSpPr>
          <p:spPr>
            <a:xfrm flipH="false" flipV="false" rot="0">
              <a:off x="0" y="0"/>
              <a:ext cx="4553704" cy="145698"/>
            </a:xfrm>
            <a:custGeom>
              <a:avLst/>
              <a:gdLst/>
              <a:ahLst/>
              <a:cxnLst/>
              <a:rect r="r" b="b" t="t" l="l"/>
              <a:pathLst>
                <a:path h="145698" w="4553704">
                  <a:moveTo>
                    <a:pt x="0" y="0"/>
                  </a:moveTo>
                  <a:lnTo>
                    <a:pt x="4553704" y="0"/>
                  </a:lnTo>
                  <a:lnTo>
                    <a:pt x="4553704" y="145698"/>
                  </a:lnTo>
                  <a:lnTo>
                    <a:pt x="0" y="145698"/>
                  </a:lnTo>
                  <a:close/>
                </a:path>
              </a:pathLst>
            </a:custGeom>
            <a:solidFill>
              <a:srgbClr val="53C89B"/>
            </a:solidFill>
          </p:spPr>
        </p:sp>
        <p:sp>
          <p:nvSpPr>
            <p:cNvPr name="TextBox 5" id="5"/>
            <p:cNvSpPr txBox="true"/>
            <p:nvPr/>
          </p:nvSpPr>
          <p:spPr>
            <a:xfrm>
              <a:off x="0" y="28575"/>
              <a:ext cx="4553704" cy="117123"/>
            </a:xfrm>
            <a:prstGeom prst="rect">
              <a:avLst/>
            </a:prstGeom>
          </p:spPr>
          <p:txBody>
            <a:bodyPr anchor="ctr" rtlCol="false" tIns="50800" lIns="50800" bIns="50800" rIns="50800"/>
            <a:lstStyle/>
            <a:p>
              <a:pPr algn="ctr">
                <a:lnSpc>
                  <a:spcPts val="2183"/>
                </a:lnSpc>
              </a:pPr>
            </a:p>
          </p:txBody>
        </p:sp>
      </p:grpSp>
      <p:sp>
        <p:nvSpPr>
          <p:cNvPr name="Freeform 6" id="6"/>
          <p:cNvSpPr/>
          <p:nvPr/>
        </p:nvSpPr>
        <p:spPr>
          <a:xfrm flipH="false" flipV="false" rot="0">
            <a:off x="16031578" y="30658"/>
            <a:ext cx="2256422" cy="2266105"/>
          </a:xfrm>
          <a:custGeom>
            <a:avLst/>
            <a:gdLst/>
            <a:ahLst/>
            <a:cxnLst/>
            <a:rect r="r" b="b" t="t" l="l"/>
            <a:pathLst>
              <a:path h="2266105" w="2256422">
                <a:moveTo>
                  <a:pt x="0" y="0"/>
                </a:moveTo>
                <a:lnTo>
                  <a:pt x="2256422" y="0"/>
                </a:lnTo>
                <a:lnTo>
                  <a:pt x="2256422" y="2266105"/>
                </a:lnTo>
                <a:lnTo>
                  <a:pt x="0" y="2266105"/>
                </a:lnTo>
                <a:lnTo>
                  <a:pt x="0" y="0"/>
                </a:lnTo>
                <a:close/>
              </a:path>
            </a:pathLst>
          </a:custGeom>
          <a:blipFill>
            <a:blip r:embed="rId4"/>
            <a:stretch>
              <a:fillRect l="-4865" t="-3566" r="-3479" b="0"/>
            </a:stretch>
          </a:blipFill>
        </p:spPr>
      </p:sp>
      <p:sp>
        <p:nvSpPr>
          <p:cNvPr name="TextBox 7" id="7"/>
          <p:cNvSpPr txBox="true"/>
          <p:nvPr/>
        </p:nvSpPr>
        <p:spPr>
          <a:xfrm rot="0">
            <a:off x="5920629" y="3371005"/>
            <a:ext cx="8096483" cy="1973185"/>
          </a:xfrm>
          <a:prstGeom prst="rect">
            <a:avLst/>
          </a:prstGeom>
        </p:spPr>
        <p:txBody>
          <a:bodyPr anchor="t" rtlCol="false" tIns="0" lIns="0" bIns="0" rIns="0">
            <a:spAutoFit/>
          </a:bodyPr>
          <a:lstStyle/>
          <a:p>
            <a:pPr>
              <a:lnSpc>
                <a:spcPts val="14032"/>
              </a:lnSpc>
            </a:pPr>
            <a:r>
              <a:rPr lang="en-US" sz="13492">
                <a:solidFill>
                  <a:srgbClr val="FFFFFF"/>
                </a:solidFill>
                <a:latin typeface="Poppins Semi-Bold"/>
              </a:rPr>
              <a:t>HUB</a:t>
            </a:r>
          </a:p>
        </p:txBody>
      </p:sp>
      <p:sp>
        <p:nvSpPr>
          <p:cNvPr name="TextBox 8" id="8"/>
          <p:cNvSpPr txBox="true"/>
          <p:nvPr/>
        </p:nvSpPr>
        <p:spPr>
          <a:xfrm rot="0">
            <a:off x="5920629" y="1595155"/>
            <a:ext cx="10037441" cy="1460365"/>
          </a:xfrm>
          <a:prstGeom prst="rect">
            <a:avLst/>
          </a:prstGeom>
        </p:spPr>
        <p:txBody>
          <a:bodyPr anchor="t" rtlCol="false" tIns="0" lIns="0" bIns="0" rIns="0">
            <a:spAutoFit/>
          </a:bodyPr>
          <a:lstStyle/>
          <a:p>
            <a:pPr>
              <a:lnSpc>
                <a:spcPts val="10393"/>
              </a:lnSpc>
            </a:pPr>
            <a:r>
              <a:rPr lang="en-US" sz="9993">
                <a:solidFill>
                  <a:srgbClr val="53C89B"/>
                </a:solidFill>
                <a:latin typeface="Poppins Bold"/>
              </a:rPr>
              <a:t>AI HEALTHCARE</a:t>
            </a:r>
          </a:p>
        </p:txBody>
      </p:sp>
      <p:sp>
        <p:nvSpPr>
          <p:cNvPr name="TextBox 9" id="9"/>
          <p:cNvSpPr txBox="true"/>
          <p:nvPr/>
        </p:nvSpPr>
        <p:spPr>
          <a:xfrm rot="0">
            <a:off x="5920629" y="5496590"/>
            <a:ext cx="8539723" cy="1150537"/>
          </a:xfrm>
          <a:prstGeom prst="rect">
            <a:avLst/>
          </a:prstGeom>
        </p:spPr>
        <p:txBody>
          <a:bodyPr anchor="t" rtlCol="false" tIns="0" lIns="0" bIns="0" rIns="0">
            <a:spAutoFit/>
          </a:bodyPr>
          <a:lstStyle/>
          <a:p>
            <a:pPr>
              <a:lnSpc>
                <a:spcPts val="4551"/>
              </a:lnSpc>
            </a:pPr>
            <a:r>
              <a:rPr lang="en-US" sz="3251" spc="367">
                <a:solidFill>
                  <a:srgbClr val="FFFFFF"/>
                </a:solidFill>
                <a:latin typeface="Poppins Light"/>
              </a:rPr>
              <a:t>ALL IN ONE SOLUTIONS FOR ALL HEALTH ISSUES</a:t>
            </a:r>
          </a:p>
        </p:txBody>
      </p:sp>
      <p:sp>
        <p:nvSpPr>
          <p:cNvPr name="TextBox 10" id="10"/>
          <p:cNvSpPr txBox="true"/>
          <p:nvPr/>
        </p:nvSpPr>
        <p:spPr>
          <a:xfrm rot="0">
            <a:off x="9968870" y="7789165"/>
            <a:ext cx="9176694" cy="2150839"/>
          </a:xfrm>
          <a:prstGeom prst="rect">
            <a:avLst/>
          </a:prstGeom>
        </p:spPr>
        <p:txBody>
          <a:bodyPr anchor="t" rtlCol="false" tIns="0" lIns="0" bIns="0" rIns="0">
            <a:spAutoFit/>
          </a:bodyPr>
          <a:lstStyle/>
          <a:p>
            <a:pPr algn="just">
              <a:lnSpc>
                <a:spcPts val="4299"/>
              </a:lnSpc>
            </a:pPr>
            <a:r>
              <a:rPr lang="en-US" sz="3071">
                <a:solidFill>
                  <a:srgbClr val="FFFFFF"/>
                </a:solidFill>
                <a:latin typeface="Canva Sans 1"/>
              </a:rPr>
              <a:t>Saurav Mukherjee                     10800120011</a:t>
            </a:r>
          </a:p>
          <a:p>
            <a:pPr algn="l">
              <a:lnSpc>
                <a:spcPts val="4299"/>
              </a:lnSpc>
            </a:pPr>
            <a:r>
              <a:rPr lang="en-US" sz="3071">
                <a:solidFill>
                  <a:srgbClr val="FFFFFF"/>
                </a:solidFill>
                <a:latin typeface="Canva Sans 1"/>
              </a:rPr>
              <a:t>Dipak Kumar Kewat                  </a:t>
            </a:r>
            <a:r>
              <a:rPr lang="en-US" sz="3071">
                <a:solidFill>
                  <a:srgbClr val="FFFFFF"/>
                </a:solidFill>
                <a:latin typeface="Canva Sans 1"/>
              </a:rPr>
              <a:t>10800120017</a:t>
            </a:r>
          </a:p>
          <a:p>
            <a:pPr algn="l">
              <a:lnSpc>
                <a:spcPts val="4299"/>
              </a:lnSpc>
            </a:pPr>
            <a:r>
              <a:rPr lang="en-US" sz="3071">
                <a:solidFill>
                  <a:srgbClr val="FFFFFF"/>
                </a:solidFill>
                <a:latin typeface="Canva Sans 1"/>
              </a:rPr>
              <a:t>Rammohan Choudhary           </a:t>
            </a:r>
            <a:r>
              <a:rPr lang="en-US" sz="3071">
                <a:solidFill>
                  <a:srgbClr val="FFFFFF"/>
                </a:solidFill>
                <a:latin typeface="Canva Sans 1"/>
              </a:rPr>
              <a:t>10800120052</a:t>
            </a:r>
          </a:p>
          <a:p>
            <a:pPr algn="l">
              <a:lnSpc>
                <a:spcPts val="4299"/>
              </a:lnSpc>
            </a:pPr>
            <a:r>
              <a:rPr lang="en-US" sz="3071">
                <a:solidFill>
                  <a:srgbClr val="FFFFFF"/>
                </a:solidFill>
                <a:latin typeface="Canva Sans 1"/>
              </a:rPr>
              <a:t>Manvi Bishnu                              </a:t>
            </a:r>
            <a:r>
              <a:rPr lang="en-US" sz="3071">
                <a:solidFill>
                  <a:srgbClr val="FFFFFF"/>
                </a:solidFill>
                <a:latin typeface="Canva Sans 1"/>
              </a:rPr>
              <a:t>10800120058</a:t>
            </a:r>
          </a:p>
        </p:txBody>
      </p:sp>
      <p:sp>
        <p:nvSpPr>
          <p:cNvPr name="TextBox 11" id="11"/>
          <p:cNvSpPr txBox="true"/>
          <p:nvPr/>
        </p:nvSpPr>
        <p:spPr>
          <a:xfrm rot="0">
            <a:off x="9947737" y="6923188"/>
            <a:ext cx="29815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Submitted by:</a:t>
            </a:r>
          </a:p>
        </p:txBody>
      </p:sp>
      <p:sp>
        <p:nvSpPr>
          <p:cNvPr name="TextBox 12" id="12"/>
          <p:cNvSpPr txBox="true"/>
          <p:nvPr/>
        </p:nvSpPr>
        <p:spPr>
          <a:xfrm rot="0">
            <a:off x="-247957" y="7539801"/>
            <a:ext cx="7441707"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Bold"/>
              </a:rPr>
              <a:t>Created under the guidance of:</a:t>
            </a:r>
          </a:p>
        </p:txBody>
      </p:sp>
      <p:sp>
        <p:nvSpPr>
          <p:cNvPr name="TextBox 13" id="13"/>
          <p:cNvSpPr txBox="true"/>
          <p:nvPr/>
        </p:nvSpPr>
        <p:spPr>
          <a:xfrm rot="0">
            <a:off x="0" y="8456079"/>
            <a:ext cx="6641016" cy="108331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1"/>
              </a:rPr>
              <a:t>Dr. Abhishek Bandyopadhyay</a:t>
            </a:r>
          </a:p>
          <a:p>
            <a:pPr algn="ctr">
              <a:lnSpc>
                <a:spcPts val="3920"/>
              </a:lnSpc>
            </a:pPr>
            <a:r>
              <a:rPr lang="en-US" sz="2800">
                <a:solidFill>
                  <a:srgbClr val="FFFFFF"/>
                </a:solidFill>
                <a:latin typeface="Canva Sans 1"/>
              </a:rPr>
              <a:t>(Head of Department, AI/ML)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052948"/>
            <a:ext cx="18288000" cy="7234052"/>
          </a:xfrm>
          <a:custGeom>
            <a:avLst/>
            <a:gdLst/>
            <a:ahLst/>
            <a:cxnLst/>
            <a:rect r="r" b="b" t="t" l="l"/>
            <a:pathLst>
              <a:path h="7234052" w="18288000">
                <a:moveTo>
                  <a:pt x="0" y="0"/>
                </a:moveTo>
                <a:lnTo>
                  <a:pt x="18288000" y="0"/>
                </a:lnTo>
                <a:lnTo>
                  <a:pt x="18288000" y="7234052"/>
                </a:lnTo>
                <a:lnTo>
                  <a:pt x="0" y="7234052"/>
                </a:lnTo>
                <a:lnTo>
                  <a:pt x="0" y="0"/>
                </a:lnTo>
                <a:close/>
              </a:path>
            </a:pathLst>
          </a:custGeom>
          <a:blipFill>
            <a:blip r:embed="rId4"/>
            <a:stretch>
              <a:fillRect l="-5343" t="-1220" r="-5555" b="0"/>
            </a:stretch>
          </a:blipFill>
        </p:spPr>
      </p:sp>
      <p:sp>
        <p:nvSpPr>
          <p:cNvPr name="TextBox 4" id="4"/>
          <p:cNvSpPr txBox="true"/>
          <p:nvPr/>
        </p:nvSpPr>
        <p:spPr>
          <a:xfrm rot="0">
            <a:off x="5230814" y="338152"/>
            <a:ext cx="12323761" cy="21113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AI based disease diagnosis and prediction</a:t>
            </a:r>
          </a:p>
        </p:txBody>
      </p:sp>
      <p:sp>
        <p:nvSpPr>
          <p:cNvPr name="TextBox 5" id="5"/>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grpSp>
        <p:nvGrpSpPr>
          <p:cNvPr name="Group 2" id="2"/>
          <p:cNvGrpSpPr/>
          <p:nvPr/>
        </p:nvGrpSpPr>
        <p:grpSpPr>
          <a:xfrm rot="0">
            <a:off x="0" y="1926473"/>
            <a:ext cx="2777630" cy="722143"/>
            <a:chOff x="0" y="0"/>
            <a:chExt cx="731557" cy="190194"/>
          </a:xfrm>
        </p:grpSpPr>
        <p:sp>
          <p:nvSpPr>
            <p:cNvPr name="Freeform 3" id="3"/>
            <p:cNvSpPr/>
            <p:nvPr/>
          </p:nvSpPr>
          <p:spPr>
            <a:xfrm flipH="false" flipV="false" rot="0">
              <a:off x="0" y="0"/>
              <a:ext cx="731557" cy="190194"/>
            </a:xfrm>
            <a:custGeom>
              <a:avLst/>
              <a:gdLst/>
              <a:ahLst/>
              <a:cxnLst/>
              <a:rect r="r" b="b" t="t" l="l"/>
              <a:pathLst>
                <a:path h="190194" w="731557">
                  <a:moveTo>
                    <a:pt x="55745" y="0"/>
                  </a:moveTo>
                  <a:lnTo>
                    <a:pt x="675812" y="0"/>
                  </a:lnTo>
                  <a:cubicBezTo>
                    <a:pt x="690596" y="0"/>
                    <a:pt x="704775" y="5873"/>
                    <a:pt x="715230" y="16327"/>
                  </a:cubicBezTo>
                  <a:cubicBezTo>
                    <a:pt x="725684" y="26781"/>
                    <a:pt x="731557" y="40960"/>
                    <a:pt x="731557" y="55745"/>
                  </a:cubicBezTo>
                  <a:lnTo>
                    <a:pt x="731557" y="134449"/>
                  </a:lnTo>
                  <a:cubicBezTo>
                    <a:pt x="731557" y="149234"/>
                    <a:pt x="725684" y="163413"/>
                    <a:pt x="715230" y="173867"/>
                  </a:cubicBezTo>
                  <a:cubicBezTo>
                    <a:pt x="704775" y="184321"/>
                    <a:pt x="690596" y="190194"/>
                    <a:pt x="675812" y="190194"/>
                  </a:cubicBezTo>
                  <a:lnTo>
                    <a:pt x="55745" y="190194"/>
                  </a:lnTo>
                  <a:cubicBezTo>
                    <a:pt x="40960" y="190194"/>
                    <a:pt x="26781" y="184321"/>
                    <a:pt x="16327" y="173867"/>
                  </a:cubicBezTo>
                  <a:cubicBezTo>
                    <a:pt x="5873" y="163413"/>
                    <a:pt x="0" y="149234"/>
                    <a:pt x="0" y="134449"/>
                  </a:cubicBezTo>
                  <a:lnTo>
                    <a:pt x="0" y="55745"/>
                  </a:lnTo>
                  <a:cubicBezTo>
                    <a:pt x="0" y="40960"/>
                    <a:pt x="5873" y="26781"/>
                    <a:pt x="16327" y="16327"/>
                  </a:cubicBezTo>
                  <a:cubicBezTo>
                    <a:pt x="26781" y="5873"/>
                    <a:pt x="40960" y="0"/>
                    <a:pt x="55745" y="0"/>
                  </a:cubicBezTo>
                  <a:close/>
                </a:path>
              </a:pathLst>
            </a:custGeom>
            <a:solidFill>
              <a:srgbClr val="53C89B"/>
            </a:solidFill>
            <a:ln cap="sq">
              <a:noFill/>
              <a:prstDash val="solid"/>
              <a:miter/>
            </a:ln>
          </p:spPr>
        </p:sp>
        <p:sp>
          <p:nvSpPr>
            <p:cNvPr name="TextBox 4" id="4"/>
            <p:cNvSpPr txBox="true"/>
            <p:nvPr/>
          </p:nvSpPr>
          <p:spPr>
            <a:xfrm>
              <a:off x="0" y="28575"/>
              <a:ext cx="731557" cy="161619"/>
            </a:xfrm>
            <a:prstGeom prst="rect">
              <a:avLst/>
            </a:prstGeom>
          </p:spPr>
          <p:txBody>
            <a:bodyPr anchor="ctr" rtlCol="false" tIns="50800" lIns="50800" bIns="50800" rIns="50800"/>
            <a:lstStyle/>
            <a:p>
              <a:pPr algn="ctr" marL="0" indent="0" lvl="0">
                <a:lnSpc>
                  <a:spcPts val="2183"/>
                </a:lnSpc>
                <a:spcBef>
                  <a:spcPct val="0"/>
                </a:spcBef>
              </a:pPr>
            </a:p>
          </p:txBody>
        </p:sp>
      </p:grpSp>
      <p:sp>
        <p:nvSpPr>
          <p:cNvPr name="Freeform 5" id="5"/>
          <p:cNvSpPr/>
          <p:nvPr/>
        </p:nvSpPr>
        <p:spPr>
          <a:xfrm flipH="false" flipV="false" rot="0">
            <a:off x="63638" y="221053"/>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6495" y="2661877"/>
            <a:ext cx="15424799" cy="7625123"/>
          </a:xfrm>
          <a:custGeom>
            <a:avLst/>
            <a:gdLst/>
            <a:ahLst/>
            <a:cxnLst/>
            <a:rect r="r" b="b" t="t" l="l"/>
            <a:pathLst>
              <a:path h="7625123" w="15424799">
                <a:moveTo>
                  <a:pt x="0" y="0"/>
                </a:moveTo>
                <a:lnTo>
                  <a:pt x="15424798" y="0"/>
                </a:lnTo>
                <a:lnTo>
                  <a:pt x="15424798" y="7625123"/>
                </a:lnTo>
                <a:lnTo>
                  <a:pt x="0" y="7625123"/>
                </a:lnTo>
                <a:lnTo>
                  <a:pt x="0" y="0"/>
                </a:lnTo>
                <a:close/>
              </a:path>
            </a:pathLst>
          </a:custGeom>
          <a:blipFill>
            <a:blip r:embed="rId4"/>
            <a:stretch>
              <a:fillRect l="-5236" t="-20704" r="-6880" b="-101171"/>
            </a:stretch>
          </a:blipFill>
        </p:spPr>
      </p:sp>
      <p:sp>
        <p:nvSpPr>
          <p:cNvPr name="TextBox 7" id="7"/>
          <p:cNvSpPr txBox="true"/>
          <p:nvPr/>
        </p:nvSpPr>
        <p:spPr>
          <a:xfrm rot="0">
            <a:off x="3756892" y="176169"/>
            <a:ext cx="14195401" cy="2111375"/>
          </a:xfrm>
          <a:prstGeom prst="rect">
            <a:avLst/>
          </a:prstGeom>
        </p:spPr>
        <p:txBody>
          <a:bodyPr anchor="t" rtlCol="false" tIns="0" lIns="0" bIns="0" rIns="0">
            <a:spAutoFit/>
          </a:bodyPr>
          <a:lstStyle/>
          <a:p>
            <a:pPr>
              <a:lnSpc>
                <a:spcPts val="8125"/>
              </a:lnSpc>
            </a:pPr>
            <a:r>
              <a:rPr lang="en-US" sz="6500">
                <a:solidFill>
                  <a:srgbClr val="FFFFFF"/>
                </a:solidFill>
                <a:latin typeface="Poppins Bold"/>
              </a:rPr>
              <a:t>Get a diagnosis and </a:t>
            </a:r>
          </a:p>
          <a:p>
            <a:pPr algn="l" marL="0" indent="0" lvl="0">
              <a:lnSpc>
                <a:spcPts val="8125"/>
              </a:lnSpc>
              <a:spcBef>
                <a:spcPct val="0"/>
              </a:spcBef>
            </a:pPr>
            <a:r>
              <a:rPr lang="en-US" sz="6500">
                <a:solidFill>
                  <a:srgbClr val="FFFFFF"/>
                </a:solidFill>
                <a:latin typeface="Poppins Bold"/>
              </a:rPr>
              <a:t>prediction based on your reports</a:t>
            </a:r>
          </a:p>
        </p:txBody>
      </p:sp>
      <p:sp>
        <p:nvSpPr>
          <p:cNvPr name="TextBox 8" id="8"/>
          <p:cNvSpPr txBox="true"/>
          <p:nvPr/>
        </p:nvSpPr>
        <p:spPr>
          <a:xfrm rot="0">
            <a:off x="550475" y="315711"/>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9" id="9"/>
          <p:cNvSpPr txBox="true"/>
          <p:nvPr/>
        </p:nvSpPr>
        <p:spPr>
          <a:xfrm rot="0">
            <a:off x="12528684" y="396039"/>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10" id="10"/>
          <p:cNvSpPr txBox="true"/>
          <p:nvPr/>
        </p:nvSpPr>
        <p:spPr>
          <a:xfrm rot="0">
            <a:off x="385315" y="2094903"/>
            <a:ext cx="4315819" cy="394807"/>
          </a:xfrm>
          <a:prstGeom prst="rect">
            <a:avLst/>
          </a:prstGeom>
        </p:spPr>
        <p:txBody>
          <a:bodyPr anchor="t" rtlCol="false" tIns="0" lIns="0" bIns="0" rIns="0">
            <a:spAutoFit/>
          </a:bodyPr>
          <a:lstStyle/>
          <a:p>
            <a:pPr>
              <a:lnSpc>
                <a:spcPts val="2802"/>
              </a:lnSpc>
            </a:pPr>
            <a:r>
              <a:rPr lang="en-US" sz="2721">
                <a:solidFill>
                  <a:srgbClr val="222222"/>
                </a:solidFill>
                <a:latin typeface="Poppins Semi-Bold"/>
              </a:rPr>
              <a:t>Our Models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5599" y="5865152"/>
            <a:ext cx="877057" cy="848354"/>
          </a:xfrm>
          <a:custGeom>
            <a:avLst/>
            <a:gdLst/>
            <a:ahLst/>
            <a:cxnLst/>
            <a:rect r="r" b="b" t="t" l="l"/>
            <a:pathLst>
              <a:path h="848354" w="877057">
                <a:moveTo>
                  <a:pt x="0" y="0"/>
                </a:moveTo>
                <a:lnTo>
                  <a:pt x="877058" y="0"/>
                </a:lnTo>
                <a:lnTo>
                  <a:pt x="877058" y="848354"/>
                </a:lnTo>
                <a:lnTo>
                  <a:pt x="0" y="848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6467422"/>
            <a:ext cx="5838373" cy="3772619"/>
          </a:xfrm>
          <a:custGeom>
            <a:avLst/>
            <a:gdLst/>
            <a:ahLst/>
            <a:cxnLst/>
            <a:rect r="r" b="b" t="t" l="l"/>
            <a:pathLst>
              <a:path h="3772619" w="5838373">
                <a:moveTo>
                  <a:pt x="0" y="0"/>
                </a:moveTo>
                <a:lnTo>
                  <a:pt x="5838373" y="0"/>
                </a:lnTo>
                <a:lnTo>
                  <a:pt x="5838373" y="3772619"/>
                </a:lnTo>
                <a:lnTo>
                  <a:pt x="0" y="3772619"/>
                </a:lnTo>
                <a:lnTo>
                  <a:pt x="0" y="0"/>
                </a:lnTo>
                <a:close/>
              </a:path>
            </a:pathLst>
          </a:custGeom>
          <a:blipFill>
            <a:blip r:embed="rId6"/>
            <a:stretch>
              <a:fillRect l="-203889" t="-108062" r="-73892" b="-120798"/>
            </a:stretch>
          </a:blipFill>
        </p:spPr>
      </p:sp>
      <p:sp>
        <p:nvSpPr>
          <p:cNvPr name="Freeform 5" id="5"/>
          <p:cNvSpPr/>
          <p:nvPr/>
        </p:nvSpPr>
        <p:spPr>
          <a:xfrm flipH="false" flipV="false" rot="0">
            <a:off x="4935539" y="1728599"/>
            <a:ext cx="13352461" cy="8511442"/>
          </a:xfrm>
          <a:custGeom>
            <a:avLst/>
            <a:gdLst/>
            <a:ahLst/>
            <a:cxnLst/>
            <a:rect r="r" b="b" t="t" l="l"/>
            <a:pathLst>
              <a:path h="8511442" w="13352461">
                <a:moveTo>
                  <a:pt x="0" y="0"/>
                </a:moveTo>
                <a:lnTo>
                  <a:pt x="13352461" y="0"/>
                </a:lnTo>
                <a:lnTo>
                  <a:pt x="13352461" y="8511442"/>
                </a:lnTo>
                <a:lnTo>
                  <a:pt x="0" y="8511442"/>
                </a:lnTo>
                <a:lnTo>
                  <a:pt x="0" y="0"/>
                </a:lnTo>
                <a:close/>
              </a:path>
            </a:pathLst>
          </a:custGeom>
          <a:blipFill>
            <a:blip r:embed="rId7"/>
            <a:stretch>
              <a:fillRect l="-14373" t="0" r="-17850" b="-7711"/>
            </a:stretch>
          </a:blipFill>
        </p:spPr>
      </p:sp>
      <p:sp>
        <p:nvSpPr>
          <p:cNvPr name="TextBox 6" id="6"/>
          <p:cNvSpPr txBox="true"/>
          <p:nvPr/>
        </p:nvSpPr>
        <p:spPr>
          <a:xfrm rot="0">
            <a:off x="5340812" y="439738"/>
            <a:ext cx="6338474"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How it works</a:t>
            </a:r>
          </a:p>
        </p:txBody>
      </p:sp>
      <p:sp>
        <p:nvSpPr>
          <p:cNvPr name="TextBox 7" id="7"/>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8" id="8"/>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Freeform 9" id="9"/>
          <p:cNvSpPr/>
          <p:nvPr/>
        </p:nvSpPr>
        <p:spPr>
          <a:xfrm flipH="false" flipV="false" rot="0">
            <a:off x="0" y="1775558"/>
            <a:ext cx="7190745" cy="4691863"/>
          </a:xfrm>
          <a:custGeom>
            <a:avLst/>
            <a:gdLst/>
            <a:ahLst/>
            <a:cxnLst/>
            <a:rect r="r" b="b" t="t" l="l"/>
            <a:pathLst>
              <a:path h="4691863" w="7190745">
                <a:moveTo>
                  <a:pt x="0" y="0"/>
                </a:moveTo>
                <a:lnTo>
                  <a:pt x="7190745" y="0"/>
                </a:lnTo>
                <a:lnTo>
                  <a:pt x="7190745" y="4691864"/>
                </a:lnTo>
                <a:lnTo>
                  <a:pt x="0" y="4691864"/>
                </a:lnTo>
                <a:lnTo>
                  <a:pt x="0" y="0"/>
                </a:lnTo>
                <a:close/>
              </a:path>
            </a:pathLst>
          </a:custGeom>
          <a:blipFill>
            <a:blip r:embed="rId8"/>
            <a:stretch>
              <a:fillRect l="-37092" t="-84112" r="-127354" b="-43863"/>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00117" y="200956"/>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5599" y="5865152"/>
            <a:ext cx="877057" cy="848354"/>
          </a:xfrm>
          <a:custGeom>
            <a:avLst/>
            <a:gdLst/>
            <a:ahLst/>
            <a:cxnLst/>
            <a:rect r="r" b="b" t="t" l="l"/>
            <a:pathLst>
              <a:path h="848354" w="877057">
                <a:moveTo>
                  <a:pt x="0" y="0"/>
                </a:moveTo>
                <a:lnTo>
                  <a:pt x="877058" y="0"/>
                </a:lnTo>
                <a:lnTo>
                  <a:pt x="877058" y="848354"/>
                </a:lnTo>
                <a:lnTo>
                  <a:pt x="0" y="8483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117" y="1762847"/>
            <a:ext cx="18087766" cy="8524153"/>
          </a:xfrm>
          <a:custGeom>
            <a:avLst/>
            <a:gdLst/>
            <a:ahLst/>
            <a:cxnLst/>
            <a:rect r="r" b="b" t="t" l="l"/>
            <a:pathLst>
              <a:path h="8524153" w="18087766">
                <a:moveTo>
                  <a:pt x="0" y="0"/>
                </a:moveTo>
                <a:lnTo>
                  <a:pt x="18087766" y="0"/>
                </a:lnTo>
                <a:lnTo>
                  <a:pt x="18087766" y="8524153"/>
                </a:lnTo>
                <a:lnTo>
                  <a:pt x="0" y="8524153"/>
                </a:lnTo>
                <a:lnTo>
                  <a:pt x="0" y="0"/>
                </a:lnTo>
                <a:close/>
              </a:path>
            </a:pathLst>
          </a:custGeom>
          <a:blipFill>
            <a:blip r:embed="rId6"/>
            <a:stretch>
              <a:fillRect l="0" t="-1107" r="0" b="-7310"/>
            </a:stretch>
          </a:blipFill>
        </p:spPr>
      </p:sp>
      <p:sp>
        <p:nvSpPr>
          <p:cNvPr name="TextBox 5" id="5"/>
          <p:cNvSpPr txBox="true"/>
          <p:nvPr/>
        </p:nvSpPr>
        <p:spPr>
          <a:xfrm rot="0">
            <a:off x="4441129" y="256518"/>
            <a:ext cx="8933855"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Resultant Prediction</a:t>
            </a:r>
          </a:p>
        </p:txBody>
      </p:sp>
      <p:sp>
        <p:nvSpPr>
          <p:cNvPr name="TextBox 6" id="6"/>
          <p:cNvSpPr txBox="true"/>
          <p:nvPr/>
        </p:nvSpPr>
        <p:spPr>
          <a:xfrm rot="0">
            <a:off x="620187" y="253048"/>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7" id="7"/>
          <p:cNvSpPr txBox="true"/>
          <p:nvPr/>
        </p:nvSpPr>
        <p:spPr>
          <a:xfrm rot="0">
            <a:off x="12707987" y="143806"/>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grpSp>
        <p:nvGrpSpPr>
          <p:cNvPr name="Group 2" id="2"/>
          <p:cNvGrpSpPr/>
          <p:nvPr/>
        </p:nvGrpSpPr>
        <p:grpSpPr>
          <a:xfrm rot="0">
            <a:off x="4343560" y="0"/>
            <a:ext cx="8773283" cy="10287000"/>
            <a:chOff x="0" y="0"/>
            <a:chExt cx="2310659" cy="2709333"/>
          </a:xfrm>
        </p:grpSpPr>
        <p:sp>
          <p:nvSpPr>
            <p:cNvPr name="Freeform 3" id="3"/>
            <p:cNvSpPr/>
            <p:nvPr/>
          </p:nvSpPr>
          <p:spPr>
            <a:xfrm flipH="false" flipV="false" rot="0">
              <a:off x="0" y="0"/>
              <a:ext cx="2310659" cy="2709333"/>
            </a:xfrm>
            <a:custGeom>
              <a:avLst/>
              <a:gdLst/>
              <a:ahLst/>
              <a:cxnLst/>
              <a:rect r="r" b="b" t="t" l="l"/>
              <a:pathLst>
                <a:path h="2709333" w="2310659">
                  <a:moveTo>
                    <a:pt x="0" y="0"/>
                  </a:moveTo>
                  <a:lnTo>
                    <a:pt x="2310659" y="0"/>
                  </a:lnTo>
                  <a:lnTo>
                    <a:pt x="2310659" y="2709333"/>
                  </a:lnTo>
                  <a:lnTo>
                    <a:pt x="0" y="2709333"/>
                  </a:lnTo>
                  <a:close/>
                </a:path>
              </a:pathLst>
            </a:custGeom>
            <a:solidFill>
              <a:srgbClr val="53C89B"/>
            </a:solidFill>
          </p:spPr>
        </p:sp>
        <p:sp>
          <p:nvSpPr>
            <p:cNvPr name="TextBox 4" id="4"/>
            <p:cNvSpPr txBox="true"/>
            <p:nvPr/>
          </p:nvSpPr>
          <p:spPr>
            <a:xfrm>
              <a:off x="0" y="-38100"/>
              <a:ext cx="2310659"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1028700"/>
            <a:ext cx="9144000" cy="4732621"/>
          </a:xfrm>
          <a:custGeom>
            <a:avLst/>
            <a:gdLst/>
            <a:ahLst/>
            <a:cxnLst/>
            <a:rect r="r" b="b" t="t" l="l"/>
            <a:pathLst>
              <a:path h="4732621" w="9144000">
                <a:moveTo>
                  <a:pt x="0" y="0"/>
                </a:moveTo>
                <a:lnTo>
                  <a:pt x="9144000" y="0"/>
                </a:lnTo>
                <a:lnTo>
                  <a:pt x="9144000" y="4732621"/>
                </a:lnTo>
                <a:lnTo>
                  <a:pt x="0" y="4732621"/>
                </a:lnTo>
                <a:lnTo>
                  <a:pt x="0" y="0"/>
                </a:lnTo>
                <a:close/>
              </a:path>
            </a:pathLst>
          </a:custGeom>
          <a:blipFill>
            <a:blip r:embed="rId2"/>
            <a:stretch>
              <a:fillRect l="-3845" t="0" r="-2774" b="-437402"/>
            </a:stretch>
          </a:blipFill>
        </p:spPr>
      </p:sp>
      <p:sp>
        <p:nvSpPr>
          <p:cNvPr name="Freeform 6" id="6"/>
          <p:cNvSpPr/>
          <p:nvPr/>
        </p:nvSpPr>
        <p:spPr>
          <a:xfrm flipH="false" flipV="false" rot="0">
            <a:off x="0" y="4918830"/>
            <a:ext cx="9809838" cy="5326895"/>
          </a:xfrm>
          <a:custGeom>
            <a:avLst/>
            <a:gdLst/>
            <a:ahLst/>
            <a:cxnLst/>
            <a:rect r="r" b="b" t="t" l="l"/>
            <a:pathLst>
              <a:path h="5326895" w="9809838">
                <a:moveTo>
                  <a:pt x="0" y="0"/>
                </a:moveTo>
                <a:lnTo>
                  <a:pt x="9809838" y="0"/>
                </a:lnTo>
                <a:lnTo>
                  <a:pt x="9809838" y="5326895"/>
                </a:lnTo>
                <a:lnTo>
                  <a:pt x="0" y="5326895"/>
                </a:lnTo>
                <a:lnTo>
                  <a:pt x="0" y="0"/>
                </a:lnTo>
                <a:close/>
              </a:path>
            </a:pathLst>
          </a:custGeom>
          <a:blipFill>
            <a:blip r:embed="rId3"/>
            <a:stretch>
              <a:fillRect l="-31203" t="-138350" r="-20599" b="-490922"/>
            </a:stretch>
          </a:blipFill>
        </p:spPr>
      </p:sp>
      <p:sp>
        <p:nvSpPr>
          <p:cNvPr name="Freeform 7" id="7"/>
          <p:cNvSpPr/>
          <p:nvPr/>
        </p:nvSpPr>
        <p:spPr>
          <a:xfrm flipH="false" flipV="false" rot="0">
            <a:off x="9163872" y="987425"/>
            <a:ext cx="9124128" cy="9258300"/>
          </a:xfrm>
          <a:custGeom>
            <a:avLst/>
            <a:gdLst/>
            <a:ahLst/>
            <a:cxnLst/>
            <a:rect r="r" b="b" t="t" l="l"/>
            <a:pathLst>
              <a:path h="9258300" w="9124128">
                <a:moveTo>
                  <a:pt x="0" y="0"/>
                </a:moveTo>
                <a:lnTo>
                  <a:pt x="9124128" y="0"/>
                </a:lnTo>
                <a:lnTo>
                  <a:pt x="9124128" y="9258300"/>
                </a:lnTo>
                <a:lnTo>
                  <a:pt x="0" y="9258300"/>
                </a:lnTo>
                <a:lnTo>
                  <a:pt x="0" y="0"/>
                </a:lnTo>
                <a:close/>
              </a:path>
            </a:pathLst>
          </a:custGeom>
          <a:blipFill>
            <a:blip r:embed="rId4"/>
            <a:stretch>
              <a:fillRect l="0" t="-80007" r="0" b="-77081"/>
            </a:stretch>
          </a:blipFill>
        </p:spPr>
      </p:sp>
      <p:sp>
        <p:nvSpPr>
          <p:cNvPr name="TextBox 8" id="8"/>
          <p:cNvSpPr txBox="true"/>
          <p:nvPr/>
        </p:nvSpPr>
        <p:spPr>
          <a:xfrm rot="0">
            <a:off x="5171158" y="-95250"/>
            <a:ext cx="7945685"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Mental Wellness</a:t>
            </a:r>
          </a:p>
        </p:txBody>
      </p:sp>
      <p:sp>
        <p:nvSpPr>
          <p:cNvPr name="TextBox 9" id="9"/>
          <p:cNvSpPr txBox="true"/>
          <p:nvPr/>
        </p:nvSpPr>
        <p:spPr>
          <a:xfrm rot="0">
            <a:off x="667376" y="205423"/>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Freeform 10" id="10"/>
          <p:cNvSpPr/>
          <p:nvPr/>
        </p:nvSpPr>
        <p:spPr>
          <a:xfrm flipH="false" flipV="false" rot="0">
            <a:off x="189739" y="195898"/>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2707987" y="134937"/>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41566"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694269"/>
            <a:ext cx="18288000" cy="8542561"/>
          </a:xfrm>
          <a:custGeom>
            <a:avLst/>
            <a:gdLst/>
            <a:ahLst/>
            <a:cxnLst/>
            <a:rect r="r" b="b" t="t" l="l"/>
            <a:pathLst>
              <a:path h="8542561" w="18288000">
                <a:moveTo>
                  <a:pt x="0" y="0"/>
                </a:moveTo>
                <a:lnTo>
                  <a:pt x="18288000" y="0"/>
                </a:lnTo>
                <a:lnTo>
                  <a:pt x="18288000" y="8542561"/>
                </a:lnTo>
                <a:lnTo>
                  <a:pt x="0" y="8542561"/>
                </a:lnTo>
                <a:lnTo>
                  <a:pt x="0" y="0"/>
                </a:lnTo>
                <a:close/>
              </a:path>
            </a:pathLst>
          </a:custGeom>
          <a:blipFill>
            <a:blip r:embed="rId4"/>
            <a:stretch>
              <a:fillRect l="0" t="-21360" r="0" b="-21360"/>
            </a:stretch>
          </a:blipFill>
        </p:spPr>
      </p:sp>
      <p:sp>
        <p:nvSpPr>
          <p:cNvPr name="Freeform 4" id="4"/>
          <p:cNvSpPr/>
          <p:nvPr/>
        </p:nvSpPr>
        <p:spPr>
          <a:xfrm flipH="false" flipV="false" rot="0">
            <a:off x="0" y="1744439"/>
            <a:ext cx="9144000" cy="4221110"/>
          </a:xfrm>
          <a:custGeom>
            <a:avLst/>
            <a:gdLst/>
            <a:ahLst/>
            <a:cxnLst/>
            <a:rect r="r" b="b" t="t" l="l"/>
            <a:pathLst>
              <a:path h="4221110" w="9144000">
                <a:moveTo>
                  <a:pt x="0" y="0"/>
                </a:moveTo>
                <a:lnTo>
                  <a:pt x="9144000" y="0"/>
                </a:lnTo>
                <a:lnTo>
                  <a:pt x="9144000" y="4221110"/>
                </a:lnTo>
                <a:lnTo>
                  <a:pt x="0" y="4221110"/>
                </a:lnTo>
                <a:lnTo>
                  <a:pt x="0" y="0"/>
                </a:lnTo>
                <a:close/>
              </a:path>
            </a:pathLst>
          </a:custGeom>
          <a:blipFill>
            <a:blip r:embed="rId5"/>
            <a:stretch>
              <a:fillRect l="-15722" t="-46615" r="-13472" b="-10811"/>
            </a:stretch>
          </a:blipFill>
        </p:spPr>
      </p:sp>
      <p:sp>
        <p:nvSpPr>
          <p:cNvPr name="Freeform 5" id="5"/>
          <p:cNvSpPr/>
          <p:nvPr/>
        </p:nvSpPr>
        <p:spPr>
          <a:xfrm flipH="false" flipV="false" rot="0">
            <a:off x="2261039" y="5965549"/>
            <a:ext cx="13765923" cy="4321451"/>
          </a:xfrm>
          <a:custGeom>
            <a:avLst/>
            <a:gdLst/>
            <a:ahLst/>
            <a:cxnLst/>
            <a:rect r="r" b="b" t="t" l="l"/>
            <a:pathLst>
              <a:path h="4321451" w="13765923">
                <a:moveTo>
                  <a:pt x="0" y="0"/>
                </a:moveTo>
                <a:lnTo>
                  <a:pt x="13765922" y="0"/>
                </a:lnTo>
                <a:lnTo>
                  <a:pt x="13765922" y="4321451"/>
                </a:lnTo>
                <a:lnTo>
                  <a:pt x="0" y="4321451"/>
                </a:lnTo>
                <a:lnTo>
                  <a:pt x="0" y="0"/>
                </a:lnTo>
                <a:close/>
              </a:path>
            </a:pathLst>
          </a:custGeom>
          <a:blipFill>
            <a:blip r:embed="rId6"/>
            <a:stretch>
              <a:fillRect l="0" t="-42067" r="-1784" b="-40314"/>
            </a:stretch>
          </a:blipFill>
        </p:spPr>
      </p:sp>
      <p:sp>
        <p:nvSpPr>
          <p:cNvPr name="Freeform 6" id="6"/>
          <p:cNvSpPr/>
          <p:nvPr/>
        </p:nvSpPr>
        <p:spPr>
          <a:xfrm flipH="false" flipV="false" rot="0">
            <a:off x="8883602" y="1744439"/>
            <a:ext cx="9404398" cy="4337154"/>
          </a:xfrm>
          <a:custGeom>
            <a:avLst/>
            <a:gdLst/>
            <a:ahLst/>
            <a:cxnLst/>
            <a:rect r="r" b="b" t="t" l="l"/>
            <a:pathLst>
              <a:path h="4337154" w="9404398">
                <a:moveTo>
                  <a:pt x="0" y="0"/>
                </a:moveTo>
                <a:lnTo>
                  <a:pt x="9404398" y="0"/>
                </a:lnTo>
                <a:lnTo>
                  <a:pt x="9404398" y="4337154"/>
                </a:lnTo>
                <a:lnTo>
                  <a:pt x="0" y="4337154"/>
                </a:lnTo>
                <a:lnTo>
                  <a:pt x="0" y="0"/>
                </a:lnTo>
                <a:close/>
              </a:path>
            </a:pathLst>
          </a:custGeom>
          <a:blipFill>
            <a:blip r:embed="rId7"/>
            <a:stretch>
              <a:fillRect l="-2224" t="-21701" r="-3488" b="-7233"/>
            </a:stretch>
          </a:blipFill>
        </p:spPr>
      </p:sp>
      <p:sp>
        <p:nvSpPr>
          <p:cNvPr name="TextBox 7" id="7"/>
          <p:cNvSpPr txBox="true"/>
          <p:nvPr/>
        </p:nvSpPr>
        <p:spPr>
          <a:xfrm rot="0">
            <a:off x="657831" y="699748"/>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8" id="8"/>
          <p:cNvSpPr txBox="true"/>
          <p:nvPr/>
        </p:nvSpPr>
        <p:spPr>
          <a:xfrm rot="0">
            <a:off x="12513824" y="629263"/>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9" id="9"/>
          <p:cNvSpPr txBox="true"/>
          <p:nvPr/>
        </p:nvSpPr>
        <p:spPr>
          <a:xfrm rot="0">
            <a:off x="4609536" y="354308"/>
            <a:ext cx="9472969" cy="975360"/>
          </a:xfrm>
          <a:prstGeom prst="rect">
            <a:avLst/>
          </a:prstGeom>
        </p:spPr>
        <p:txBody>
          <a:bodyPr anchor="t" rtlCol="false" tIns="0" lIns="0" bIns="0" rIns="0">
            <a:spAutoFit/>
          </a:bodyPr>
          <a:lstStyle/>
          <a:p>
            <a:pPr algn="l" marL="0" indent="0" lvl="0">
              <a:lnSpc>
                <a:spcPts val="7020"/>
              </a:lnSpc>
            </a:pPr>
            <a:r>
              <a:rPr lang="en-US" sz="6500">
                <a:solidFill>
                  <a:srgbClr val="FFFFFF"/>
                </a:solidFill>
                <a:latin typeface="Poppins Bold"/>
              </a:rPr>
              <a:t>Eg: Audio Therapy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grpSp>
        <p:nvGrpSpPr>
          <p:cNvPr name="Group 2" id="2"/>
          <p:cNvGrpSpPr/>
          <p:nvPr/>
        </p:nvGrpSpPr>
        <p:grpSpPr>
          <a:xfrm rot="0">
            <a:off x="0" y="-61303"/>
            <a:ext cx="7097836" cy="10409607"/>
            <a:chOff x="0" y="0"/>
            <a:chExt cx="9463781" cy="13879476"/>
          </a:xfrm>
        </p:grpSpPr>
        <p:pic>
          <p:nvPicPr>
            <p:cNvPr name="Picture 3" id="3"/>
            <p:cNvPicPr>
              <a:picLocks noChangeAspect="true"/>
            </p:cNvPicPr>
            <p:nvPr/>
          </p:nvPicPr>
          <p:blipFill>
            <a:blip r:embed="rId2"/>
            <a:srcRect l="0" t="1052" r="0" b="1052"/>
            <a:stretch>
              <a:fillRect/>
            </a:stretch>
          </p:blipFill>
          <p:spPr>
            <a:xfrm flipH="false" flipV="false">
              <a:off x="0" y="0"/>
              <a:ext cx="9463781" cy="13879476"/>
            </a:xfrm>
            <a:prstGeom prst="rect">
              <a:avLst/>
            </a:prstGeom>
          </p:spPr>
        </p:pic>
      </p:grpSp>
      <p:grpSp>
        <p:nvGrpSpPr>
          <p:cNvPr name="Group 4" id="4"/>
          <p:cNvGrpSpPr/>
          <p:nvPr/>
        </p:nvGrpSpPr>
        <p:grpSpPr>
          <a:xfrm rot="0">
            <a:off x="6692632" y="914400"/>
            <a:ext cx="10387998" cy="9433903"/>
            <a:chOff x="0" y="0"/>
            <a:chExt cx="2735934" cy="2484649"/>
          </a:xfrm>
        </p:grpSpPr>
        <p:sp>
          <p:nvSpPr>
            <p:cNvPr name="Freeform 5" id="5"/>
            <p:cNvSpPr/>
            <p:nvPr/>
          </p:nvSpPr>
          <p:spPr>
            <a:xfrm flipH="false" flipV="false" rot="0">
              <a:off x="0" y="0"/>
              <a:ext cx="2735934" cy="2484650"/>
            </a:xfrm>
            <a:custGeom>
              <a:avLst/>
              <a:gdLst/>
              <a:ahLst/>
              <a:cxnLst/>
              <a:rect r="r" b="b" t="t" l="l"/>
              <a:pathLst>
                <a:path h="2484650" w="2735934">
                  <a:moveTo>
                    <a:pt x="0" y="0"/>
                  </a:moveTo>
                  <a:lnTo>
                    <a:pt x="2735934" y="0"/>
                  </a:lnTo>
                  <a:lnTo>
                    <a:pt x="2735934" y="2484650"/>
                  </a:lnTo>
                  <a:lnTo>
                    <a:pt x="0" y="2484650"/>
                  </a:lnTo>
                  <a:close/>
                </a:path>
              </a:pathLst>
            </a:custGeom>
            <a:solidFill>
              <a:srgbClr val="53C89B"/>
            </a:solidFill>
          </p:spPr>
        </p:sp>
        <p:sp>
          <p:nvSpPr>
            <p:cNvPr name="TextBox 6" id="6"/>
            <p:cNvSpPr txBox="true"/>
            <p:nvPr/>
          </p:nvSpPr>
          <p:spPr>
            <a:xfrm>
              <a:off x="0" y="-38100"/>
              <a:ext cx="2735934" cy="2522749"/>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1679287" y="384175"/>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8" id="8"/>
          <p:cNvSpPr txBox="true"/>
          <p:nvPr/>
        </p:nvSpPr>
        <p:spPr>
          <a:xfrm rot="0">
            <a:off x="7370127" y="1146823"/>
            <a:ext cx="9033008"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11263D"/>
                </a:solidFill>
                <a:latin typeface="Poppins Bold"/>
              </a:rPr>
              <a:t>Future Work</a:t>
            </a:r>
          </a:p>
        </p:txBody>
      </p:sp>
      <p:sp>
        <p:nvSpPr>
          <p:cNvPr name="TextBox 9" id="9"/>
          <p:cNvSpPr txBox="true"/>
          <p:nvPr/>
        </p:nvSpPr>
        <p:spPr>
          <a:xfrm rot="0">
            <a:off x="7370127" y="2360977"/>
            <a:ext cx="8618319" cy="8176260"/>
          </a:xfrm>
          <a:prstGeom prst="rect">
            <a:avLst/>
          </a:prstGeom>
        </p:spPr>
        <p:txBody>
          <a:bodyPr anchor="t" rtlCol="false" tIns="0" lIns="0" bIns="0" rIns="0">
            <a:spAutoFit/>
          </a:bodyPr>
          <a:lstStyle/>
          <a:p>
            <a:pPr algn="l" marL="453390" indent="-226695" lvl="1">
              <a:lnSpc>
                <a:spcPts val="2940"/>
              </a:lnSpc>
              <a:buFont typeface="Arial"/>
              <a:buChar char="•"/>
            </a:pPr>
            <a:r>
              <a:rPr lang="en-US" sz="2100">
                <a:solidFill>
                  <a:srgbClr val="222222"/>
                </a:solidFill>
                <a:latin typeface="Poppins Bold"/>
              </a:rPr>
              <a:t>Real-Time Monito</a:t>
            </a:r>
            <a:r>
              <a:rPr lang="en-US" sz="2100" strike="noStrike" u="none">
                <a:solidFill>
                  <a:srgbClr val="222222"/>
                </a:solidFill>
                <a:latin typeface="Poppins Bold"/>
              </a:rPr>
              <a:t>ring:</a:t>
            </a:r>
          </a:p>
          <a:p>
            <a:pPr algn="l" marL="906780" indent="-302260" lvl="2">
              <a:lnSpc>
                <a:spcPts val="2940"/>
              </a:lnSpc>
              <a:buFont typeface="Arial"/>
              <a:buChar char="⚬"/>
            </a:pPr>
            <a:r>
              <a:rPr lang="en-US" sz="2100" strike="noStrike" u="none">
                <a:solidFill>
                  <a:srgbClr val="222222"/>
                </a:solidFill>
                <a:latin typeface="Poppins"/>
              </a:rPr>
              <a:t>Implement real-time health data monitoring with edge computing.</a:t>
            </a:r>
          </a:p>
          <a:p>
            <a:pPr algn="l" marL="453390" indent="-226695" lvl="1">
              <a:lnSpc>
                <a:spcPts val="2940"/>
              </a:lnSpc>
              <a:buFont typeface="Arial"/>
              <a:buChar char="•"/>
            </a:pPr>
            <a:r>
              <a:rPr lang="en-US" sz="2100" strike="noStrike" u="none">
                <a:solidFill>
                  <a:srgbClr val="222222"/>
                </a:solidFill>
                <a:latin typeface="Poppins Bold"/>
              </a:rPr>
              <a:t>Genetic Integration:</a:t>
            </a:r>
          </a:p>
          <a:p>
            <a:pPr algn="l" marL="906780" indent="-302260" lvl="2">
              <a:lnSpc>
                <a:spcPts val="2940"/>
              </a:lnSpc>
              <a:buFont typeface="Arial"/>
              <a:buChar char="⚬"/>
            </a:pPr>
            <a:r>
              <a:rPr lang="en-US" sz="2100" strike="noStrike" u="none">
                <a:solidFill>
                  <a:srgbClr val="222222"/>
                </a:solidFill>
                <a:latin typeface="Poppins"/>
              </a:rPr>
              <a:t>Collaborate for genomic data inclusion, providing personalized health insights.</a:t>
            </a:r>
          </a:p>
          <a:p>
            <a:pPr algn="l" marL="453390" indent="-226695" lvl="1">
              <a:lnSpc>
                <a:spcPts val="2940"/>
              </a:lnSpc>
              <a:buFont typeface="Arial"/>
              <a:buChar char="•"/>
            </a:pPr>
            <a:r>
              <a:rPr lang="en-US" sz="2100" strike="noStrike" u="none">
                <a:solidFill>
                  <a:srgbClr val="222222"/>
                </a:solidFill>
                <a:latin typeface="Poppins Bold"/>
              </a:rPr>
              <a:t>Global Expansion:</a:t>
            </a:r>
          </a:p>
          <a:p>
            <a:pPr algn="l" marL="906780" indent="-302260" lvl="2">
              <a:lnSpc>
                <a:spcPts val="2940"/>
              </a:lnSpc>
              <a:buFont typeface="Arial"/>
              <a:buChar char="⚬"/>
            </a:pPr>
            <a:r>
              <a:rPr lang="en-US" sz="2100" strike="noStrike" u="none">
                <a:solidFill>
                  <a:srgbClr val="222222"/>
                </a:solidFill>
                <a:latin typeface="Poppins"/>
              </a:rPr>
              <a:t>Tailor the platform for global reach and diverse healthcare needs.</a:t>
            </a:r>
          </a:p>
          <a:p>
            <a:pPr algn="l" marL="453390" indent="-226695" lvl="1">
              <a:lnSpc>
                <a:spcPts val="2940"/>
              </a:lnSpc>
              <a:buFont typeface="Arial"/>
              <a:buChar char="•"/>
            </a:pPr>
            <a:r>
              <a:rPr lang="en-US" sz="2100" strike="noStrike" u="none">
                <a:solidFill>
                  <a:srgbClr val="222222"/>
                </a:solidFill>
                <a:latin typeface="Poppins Bold"/>
              </a:rPr>
              <a:t>Continuous Model Improvement:</a:t>
            </a:r>
          </a:p>
          <a:p>
            <a:pPr algn="l" marL="906780" indent="-302260" lvl="2">
              <a:lnSpc>
                <a:spcPts val="2940"/>
              </a:lnSpc>
              <a:buFont typeface="Arial"/>
              <a:buChar char="⚬"/>
            </a:pPr>
            <a:r>
              <a:rPr lang="en-US" sz="2100" strike="noStrike" u="none">
                <a:solidFill>
                  <a:srgbClr val="222222"/>
                </a:solidFill>
                <a:latin typeface="Poppins"/>
              </a:rPr>
              <a:t>Regularly update disease prediction models based on evolving medical research.</a:t>
            </a:r>
          </a:p>
          <a:p>
            <a:pPr algn="l" marL="453390" indent="-226695" lvl="1">
              <a:lnSpc>
                <a:spcPts val="2940"/>
              </a:lnSpc>
              <a:buFont typeface="Arial"/>
              <a:buChar char="•"/>
            </a:pPr>
            <a:r>
              <a:rPr lang="en-US" sz="2100" strike="noStrike" u="none">
                <a:solidFill>
                  <a:srgbClr val="222222"/>
                </a:solidFill>
                <a:latin typeface="Poppins Semi-Bold"/>
              </a:rPr>
              <a:t>Innovations in Telemedicine:</a:t>
            </a:r>
          </a:p>
          <a:p>
            <a:pPr algn="l" marL="906780" indent="-302260" lvl="2">
              <a:lnSpc>
                <a:spcPts val="2940"/>
              </a:lnSpc>
              <a:buFont typeface="Arial"/>
              <a:buChar char="⚬"/>
            </a:pPr>
            <a:r>
              <a:rPr lang="en-US" sz="2100" strike="noStrike" u="none">
                <a:solidFill>
                  <a:srgbClr val="222222"/>
                </a:solidFill>
                <a:latin typeface="Poppins"/>
              </a:rPr>
              <a:t>Explore AI-driven diagnostics and advanced telemedicine features.</a:t>
            </a:r>
          </a:p>
          <a:p>
            <a:pPr algn="l" marL="453390" indent="-226695" lvl="1">
              <a:lnSpc>
                <a:spcPts val="2940"/>
              </a:lnSpc>
              <a:buFont typeface="Arial"/>
              <a:buChar char="•"/>
            </a:pPr>
            <a:r>
              <a:rPr lang="en-US" sz="2100" strike="noStrike" u="none">
                <a:solidFill>
                  <a:srgbClr val="222222"/>
                </a:solidFill>
                <a:latin typeface="Poppins Bold"/>
              </a:rPr>
              <a:t>Privacy-Centric Wearables:</a:t>
            </a:r>
          </a:p>
          <a:p>
            <a:pPr algn="l" marL="906780" indent="-302260" lvl="2">
              <a:lnSpc>
                <a:spcPts val="2940"/>
              </a:lnSpc>
              <a:buFont typeface="Arial"/>
              <a:buChar char="⚬"/>
            </a:pPr>
            <a:r>
              <a:rPr lang="en-US" sz="2100" strike="noStrike" u="none">
                <a:solidFill>
                  <a:srgbClr val="222222"/>
                </a:solidFill>
                <a:latin typeface="Poppins"/>
              </a:rPr>
              <a:t>Strengthen wearable integration with a focus on user privacy.</a:t>
            </a:r>
          </a:p>
          <a:p>
            <a:pPr algn="l" marL="453390" indent="-226695" lvl="1">
              <a:lnSpc>
                <a:spcPts val="2940"/>
              </a:lnSpc>
              <a:buFont typeface="Arial"/>
              <a:buChar char="•"/>
            </a:pPr>
            <a:r>
              <a:rPr lang="en-US" sz="2100" strike="noStrike" u="none">
                <a:solidFill>
                  <a:srgbClr val="222222"/>
                </a:solidFill>
                <a:latin typeface="Poppins Semi-Bold"/>
              </a:rPr>
              <a:t>AI-Driven Drug Discovery:</a:t>
            </a:r>
          </a:p>
          <a:p>
            <a:pPr algn="l" marL="906780" indent="-302260" lvl="2">
              <a:lnSpc>
                <a:spcPts val="2940"/>
              </a:lnSpc>
              <a:buFont typeface="Arial"/>
              <a:buChar char="⚬"/>
            </a:pPr>
            <a:r>
              <a:rPr lang="en-US" sz="2100" strike="noStrike" u="none">
                <a:solidFill>
                  <a:srgbClr val="222222"/>
                </a:solidFill>
                <a:latin typeface="Poppins"/>
              </a:rPr>
              <a:t>Investigate AI applications in drug discovery for personalized medication.</a:t>
            </a:r>
          </a:p>
          <a:p>
            <a:pPr algn="l" marL="0" indent="0" lvl="0">
              <a:lnSpc>
                <a:spcPts val="294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4" id="4"/>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5" id="5"/>
          <p:cNvSpPr txBox="true"/>
          <p:nvPr/>
        </p:nvSpPr>
        <p:spPr>
          <a:xfrm rot="0">
            <a:off x="1431597" y="3824411"/>
            <a:ext cx="14425428" cy="4841315"/>
          </a:xfrm>
          <a:prstGeom prst="rect">
            <a:avLst/>
          </a:prstGeom>
        </p:spPr>
        <p:txBody>
          <a:bodyPr anchor="t" rtlCol="false" tIns="0" lIns="0" bIns="0" rIns="0">
            <a:spAutoFit/>
          </a:bodyPr>
          <a:lstStyle/>
          <a:p>
            <a:pPr algn="just" marL="0" indent="0" lvl="0">
              <a:lnSpc>
                <a:spcPts val="4335"/>
              </a:lnSpc>
            </a:pPr>
            <a:r>
              <a:rPr lang="en-US" sz="2643">
                <a:solidFill>
                  <a:srgbClr val="FFFFFF"/>
                </a:solidFill>
                <a:latin typeface="Poppins"/>
              </a:rPr>
              <a:t>In conclusion, AI Healthcare Hub marks a pioneering stride toward a holistic healthcare future, seamlessly blending cutting-edge technology with compassionate well-being. Through predictive disease algorithms, mental wellness resources, and a unique donation platform, it aspires to empower users globally. Anchored in ethics, user-centric design, and a commitment to continual enhancement, Al Healthcare Hub envisions a world where healthcare transcends boundaries. This transformative initiative encapsulates a vision of proactive health management, fostering a fulfilling and healthier life for individuals. AI Healthcare Hub stands as a testament to the potent synergy of innovation and care in reshaping the landscape of healthcare.</a:t>
            </a:r>
          </a:p>
        </p:txBody>
      </p:sp>
      <p:sp>
        <p:nvSpPr>
          <p:cNvPr name="TextBox 6" id="6"/>
          <p:cNvSpPr txBox="true"/>
          <p:nvPr/>
        </p:nvSpPr>
        <p:spPr>
          <a:xfrm rot="0">
            <a:off x="1431597" y="2237410"/>
            <a:ext cx="7085577"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5293683"/>
            <a:ext cx="18288000" cy="4993317"/>
            <a:chOff x="0" y="0"/>
            <a:chExt cx="4816593" cy="1315112"/>
          </a:xfrm>
        </p:grpSpPr>
        <p:sp>
          <p:nvSpPr>
            <p:cNvPr name="Freeform 4" id="4"/>
            <p:cNvSpPr/>
            <p:nvPr/>
          </p:nvSpPr>
          <p:spPr>
            <a:xfrm flipH="false" flipV="false" rot="0">
              <a:off x="0" y="0"/>
              <a:ext cx="4816592" cy="1315112"/>
            </a:xfrm>
            <a:custGeom>
              <a:avLst/>
              <a:gdLst/>
              <a:ahLst/>
              <a:cxnLst/>
              <a:rect r="r" b="b" t="t" l="l"/>
              <a:pathLst>
                <a:path h="1315112" w="4816592">
                  <a:moveTo>
                    <a:pt x="0" y="0"/>
                  </a:moveTo>
                  <a:lnTo>
                    <a:pt x="4816592" y="0"/>
                  </a:lnTo>
                  <a:lnTo>
                    <a:pt x="4816592" y="1315112"/>
                  </a:lnTo>
                  <a:lnTo>
                    <a:pt x="0" y="1315112"/>
                  </a:lnTo>
                  <a:close/>
                </a:path>
              </a:pathLst>
            </a:custGeom>
            <a:solidFill>
              <a:srgbClr val="53C89B"/>
            </a:solidFill>
          </p:spPr>
        </p:sp>
        <p:sp>
          <p:nvSpPr>
            <p:cNvPr name="TextBox 5" id="5"/>
            <p:cNvSpPr txBox="true"/>
            <p:nvPr/>
          </p:nvSpPr>
          <p:spPr>
            <a:xfrm>
              <a:off x="0" y="-57150"/>
              <a:ext cx="4816593" cy="1372262"/>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431597" y="8045341"/>
            <a:ext cx="7078387" cy="1066993"/>
            <a:chOff x="0" y="0"/>
            <a:chExt cx="1864267" cy="281019"/>
          </a:xfrm>
        </p:grpSpPr>
        <p:sp>
          <p:nvSpPr>
            <p:cNvPr name="Freeform 7" id="7"/>
            <p:cNvSpPr/>
            <p:nvPr/>
          </p:nvSpPr>
          <p:spPr>
            <a:xfrm flipH="false" flipV="false" rot="0">
              <a:off x="0" y="0"/>
              <a:ext cx="1864267" cy="281019"/>
            </a:xfrm>
            <a:custGeom>
              <a:avLst/>
              <a:gdLst/>
              <a:ahLst/>
              <a:cxnLst/>
              <a:rect r="r" b="b" t="t" l="l"/>
              <a:pathLst>
                <a:path h="281019" w="1864267">
                  <a:moveTo>
                    <a:pt x="10937" y="0"/>
                  </a:moveTo>
                  <a:lnTo>
                    <a:pt x="1853329" y="0"/>
                  </a:lnTo>
                  <a:cubicBezTo>
                    <a:pt x="1856230" y="0"/>
                    <a:pt x="1859012" y="1152"/>
                    <a:pt x="1861063" y="3203"/>
                  </a:cubicBezTo>
                  <a:cubicBezTo>
                    <a:pt x="1863114" y="5255"/>
                    <a:pt x="1864267" y="8037"/>
                    <a:pt x="1864267" y="10937"/>
                  </a:cubicBezTo>
                  <a:lnTo>
                    <a:pt x="1864267" y="270081"/>
                  </a:lnTo>
                  <a:cubicBezTo>
                    <a:pt x="1864267" y="272982"/>
                    <a:pt x="1863114" y="275764"/>
                    <a:pt x="1861063" y="277815"/>
                  </a:cubicBezTo>
                  <a:cubicBezTo>
                    <a:pt x="1859012" y="279867"/>
                    <a:pt x="1856230" y="281019"/>
                    <a:pt x="1853329" y="281019"/>
                  </a:cubicBezTo>
                  <a:lnTo>
                    <a:pt x="10937" y="281019"/>
                  </a:lnTo>
                  <a:cubicBezTo>
                    <a:pt x="4897" y="281019"/>
                    <a:pt x="0" y="276122"/>
                    <a:pt x="0" y="270081"/>
                  </a:cubicBezTo>
                  <a:lnTo>
                    <a:pt x="0" y="10937"/>
                  </a:lnTo>
                  <a:cubicBezTo>
                    <a:pt x="0" y="8037"/>
                    <a:pt x="1152" y="5255"/>
                    <a:pt x="3203" y="3203"/>
                  </a:cubicBezTo>
                  <a:cubicBezTo>
                    <a:pt x="5255" y="1152"/>
                    <a:pt x="8037" y="0"/>
                    <a:pt x="10937" y="0"/>
                  </a:cubicBezTo>
                  <a:close/>
                </a:path>
              </a:pathLst>
            </a:custGeom>
            <a:solidFill>
              <a:srgbClr val="FFFFFF"/>
            </a:solidFill>
          </p:spPr>
        </p:sp>
        <p:sp>
          <p:nvSpPr>
            <p:cNvPr name="TextBox 8" id="8"/>
            <p:cNvSpPr txBox="true"/>
            <p:nvPr/>
          </p:nvSpPr>
          <p:spPr>
            <a:xfrm>
              <a:off x="0" y="-57150"/>
              <a:ext cx="1864267" cy="338169"/>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1753273" y="8255895"/>
            <a:ext cx="385182" cy="645885"/>
          </a:xfrm>
          <a:custGeom>
            <a:avLst/>
            <a:gdLst/>
            <a:ahLst/>
            <a:cxnLst/>
            <a:rect r="r" b="b" t="t" l="l"/>
            <a:pathLst>
              <a:path h="645885" w="385182">
                <a:moveTo>
                  <a:pt x="0" y="0"/>
                </a:moveTo>
                <a:lnTo>
                  <a:pt x="385183" y="0"/>
                </a:lnTo>
                <a:lnTo>
                  <a:pt x="385183" y="645885"/>
                </a:lnTo>
                <a:lnTo>
                  <a:pt x="0" y="6458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9736942" y="3915024"/>
            <a:ext cx="7243861" cy="4154991"/>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11285" t="-2515" r="-11285" b="0"/>
              </a:stretch>
            </a:blipFill>
          </p:spPr>
        </p:sp>
      </p:grpSp>
      <p:grpSp>
        <p:nvGrpSpPr>
          <p:cNvPr name="Group 16" id="16"/>
          <p:cNvGrpSpPr>
            <a:grpSpLocks noChangeAspect="true"/>
          </p:cNvGrpSpPr>
          <p:nvPr/>
        </p:nvGrpSpPr>
        <p:grpSpPr>
          <a:xfrm rot="0">
            <a:off x="9144000" y="4848000"/>
            <a:ext cx="1970024" cy="3898031"/>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62207" t="-2515" r="-162207"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6" id="26"/>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27" id="27"/>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28" id="28"/>
          <p:cNvSpPr txBox="true"/>
          <p:nvPr/>
        </p:nvSpPr>
        <p:spPr>
          <a:xfrm rot="0">
            <a:off x="1189735" y="5704688"/>
            <a:ext cx="7562110" cy="2089404"/>
          </a:xfrm>
          <a:prstGeom prst="rect">
            <a:avLst/>
          </a:prstGeom>
        </p:spPr>
        <p:txBody>
          <a:bodyPr anchor="t" rtlCol="false" tIns="0" lIns="0" bIns="0" rIns="0">
            <a:spAutoFit/>
          </a:bodyPr>
          <a:lstStyle/>
          <a:p>
            <a:pPr algn="just" marL="0" indent="0" lvl="0">
              <a:lnSpc>
                <a:spcPts val="3318"/>
              </a:lnSpc>
            </a:pPr>
            <a:r>
              <a:rPr lang="en-US" sz="2100">
                <a:solidFill>
                  <a:srgbClr val="222222"/>
                </a:solidFill>
                <a:latin typeface="Poppins"/>
              </a:rPr>
              <a:t>AI Healthcare Hub pioneers a revolutionary approach at the crossroads of healthcare and artificial intelligence. This innovative project employs advanced technologies like machine learning to redefine healthcare, transcending conventional disease management. </a:t>
            </a:r>
          </a:p>
        </p:txBody>
      </p:sp>
      <p:sp>
        <p:nvSpPr>
          <p:cNvPr name="TextBox 29" id="29"/>
          <p:cNvSpPr txBox="true"/>
          <p:nvPr/>
        </p:nvSpPr>
        <p:spPr>
          <a:xfrm rot="0">
            <a:off x="1688798" y="3574009"/>
            <a:ext cx="7990371"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Visit us:</a:t>
            </a:r>
          </a:p>
        </p:txBody>
      </p:sp>
      <p:sp>
        <p:nvSpPr>
          <p:cNvPr name="TextBox 30" id="30"/>
          <p:cNvSpPr txBox="true"/>
          <p:nvPr/>
        </p:nvSpPr>
        <p:spPr>
          <a:xfrm rot="0">
            <a:off x="2465171" y="8475982"/>
            <a:ext cx="6367697" cy="425799"/>
          </a:xfrm>
          <a:prstGeom prst="rect">
            <a:avLst/>
          </a:prstGeom>
        </p:spPr>
        <p:txBody>
          <a:bodyPr anchor="t" rtlCol="false" tIns="0" lIns="0" bIns="0" rIns="0">
            <a:spAutoFit/>
          </a:bodyPr>
          <a:lstStyle/>
          <a:p>
            <a:pPr algn="l" marL="0" indent="0" lvl="0">
              <a:lnSpc>
                <a:spcPts val="3591"/>
              </a:lnSpc>
              <a:spcBef>
                <a:spcPct val="0"/>
              </a:spcBef>
            </a:pPr>
            <a:r>
              <a:rPr lang="en-US" sz="2100" strike="noStrike" u="none">
                <a:solidFill>
                  <a:srgbClr val="222222"/>
                </a:solidFill>
                <a:latin typeface="Poppins"/>
              </a:rPr>
              <a:t>www.ai-healthcare-hub-saurav.netlify.app</a:t>
            </a:r>
          </a:p>
        </p:txBody>
      </p:sp>
      <p:sp>
        <p:nvSpPr>
          <p:cNvPr name="TextBox 31" id="31"/>
          <p:cNvSpPr txBox="true"/>
          <p:nvPr/>
        </p:nvSpPr>
        <p:spPr>
          <a:xfrm rot="0">
            <a:off x="2465171" y="8153039"/>
            <a:ext cx="3218813" cy="425958"/>
          </a:xfrm>
          <a:prstGeom prst="rect">
            <a:avLst/>
          </a:prstGeom>
        </p:spPr>
        <p:txBody>
          <a:bodyPr anchor="t" rtlCol="false" tIns="0" lIns="0" bIns="0" rIns="0">
            <a:spAutoFit/>
          </a:bodyPr>
          <a:lstStyle/>
          <a:p>
            <a:pPr algn="l" marL="0" indent="0" lvl="0">
              <a:lnSpc>
                <a:spcPts val="3590"/>
              </a:lnSpc>
              <a:spcBef>
                <a:spcPct val="0"/>
              </a:spcBef>
            </a:pPr>
            <a:r>
              <a:rPr lang="en-US" sz="2100" strike="noStrike" u="none">
                <a:solidFill>
                  <a:srgbClr val="11263D"/>
                </a:solidFill>
                <a:latin typeface="Poppins Semi-Bold"/>
              </a:rPr>
              <a:t>Get Application Here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874199" y="2973043"/>
            <a:ext cx="12413801" cy="7067133"/>
            <a:chOff x="0" y="0"/>
            <a:chExt cx="3269479" cy="1861303"/>
          </a:xfrm>
        </p:grpSpPr>
        <p:sp>
          <p:nvSpPr>
            <p:cNvPr name="Freeform 4" id="4"/>
            <p:cNvSpPr/>
            <p:nvPr/>
          </p:nvSpPr>
          <p:spPr>
            <a:xfrm flipH="false" flipV="false" rot="0">
              <a:off x="0" y="0"/>
              <a:ext cx="3269479" cy="1861303"/>
            </a:xfrm>
            <a:custGeom>
              <a:avLst/>
              <a:gdLst/>
              <a:ahLst/>
              <a:cxnLst/>
              <a:rect r="r" b="b" t="t" l="l"/>
              <a:pathLst>
                <a:path h="1861303" w="3269479">
                  <a:moveTo>
                    <a:pt x="0" y="0"/>
                  </a:moveTo>
                  <a:lnTo>
                    <a:pt x="3269479" y="0"/>
                  </a:lnTo>
                  <a:lnTo>
                    <a:pt x="3269479" y="1861303"/>
                  </a:lnTo>
                  <a:lnTo>
                    <a:pt x="0" y="1861303"/>
                  </a:lnTo>
                  <a:close/>
                </a:path>
              </a:pathLst>
            </a:custGeom>
            <a:solidFill>
              <a:srgbClr val="53C89B"/>
            </a:solidFill>
          </p:spPr>
        </p:sp>
        <p:sp>
          <p:nvSpPr>
            <p:cNvPr name="TextBox 5" id="5"/>
            <p:cNvSpPr txBox="true"/>
            <p:nvPr/>
          </p:nvSpPr>
          <p:spPr>
            <a:xfrm>
              <a:off x="0" y="-57150"/>
              <a:ext cx="3269479" cy="1918453"/>
            </a:xfrm>
            <a:prstGeom prst="rect">
              <a:avLst/>
            </a:prstGeom>
          </p:spPr>
          <p:txBody>
            <a:bodyPr anchor="ctr" rtlCol="false" tIns="50800" lIns="50800" bIns="50800" rIns="50800"/>
            <a:lstStyle/>
            <a:p>
              <a:pPr algn="ctr">
                <a:lnSpc>
                  <a:spcPts val="2799"/>
                </a:lnSpc>
              </a:pPr>
            </a:p>
          </p:txBody>
        </p:sp>
      </p:grpSp>
      <p:sp>
        <p:nvSpPr>
          <p:cNvPr name="Freeform 6" id="6"/>
          <p:cNvSpPr/>
          <p:nvPr/>
        </p:nvSpPr>
        <p:spPr>
          <a:xfrm flipH="false" flipV="false" rot="0">
            <a:off x="0" y="1500223"/>
            <a:ext cx="7845429" cy="7392625"/>
          </a:xfrm>
          <a:custGeom>
            <a:avLst/>
            <a:gdLst/>
            <a:ahLst/>
            <a:cxnLst/>
            <a:rect r="r" b="b" t="t" l="l"/>
            <a:pathLst>
              <a:path h="7392625" w="7845429">
                <a:moveTo>
                  <a:pt x="0" y="0"/>
                </a:moveTo>
                <a:lnTo>
                  <a:pt x="7845429" y="0"/>
                </a:lnTo>
                <a:lnTo>
                  <a:pt x="7845429" y="7392624"/>
                </a:lnTo>
                <a:lnTo>
                  <a:pt x="0" y="7392624"/>
                </a:lnTo>
                <a:lnTo>
                  <a:pt x="0" y="0"/>
                </a:lnTo>
                <a:close/>
              </a:path>
            </a:pathLst>
          </a:custGeom>
          <a:blipFill>
            <a:blip r:embed="rId4"/>
            <a:stretch>
              <a:fillRect l="-67517" t="0" r="0" b="0"/>
            </a:stretch>
          </a:blipFill>
        </p:spPr>
      </p:sp>
      <p:sp>
        <p:nvSpPr>
          <p:cNvPr name="TextBox 7" id="7"/>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8" id="8"/>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9" id="9"/>
          <p:cNvSpPr txBox="true"/>
          <p:nvPr/>
        </p:nvSpPr>
        <p:spPr>
          <a:xfrm rot="0">
            <a:off x="8294933" y="3575622"/>
            <a:ext cx="9863860" cy="6158131"/>
          </a:xfrm>
          <a:prstGeom prst="rect">
            <a:avLst/>
          </a:prstGeom>
        </p:spPr>
        <p:txBody>
          <a:bodyPr anchor="t" rtlCol="false" tIns="0" lIns="0" bIns="0" rIns="0">
            <a:spAutoFit/>
          </a:bodyPr>
          <a:lstStyle/>
          <a:p>
            <a:pPr marL="618398" indent="-309199" lvl="1">
              <a:lnSpc>
                <a:spcPts val="4897"/>
              </a:lnSpc>
              <a:buFont typeface="Arial"/>
              <a:buChar char="•"/>
            </a:pPr>
            <a:r>
              <a:rPr lang="en-US" sz="2864">
                <a:solidFill>
                  <a:srgbClr val="222222"/>
                </a:solidFill>
                <a:latin typeface="Poppins"/>
              </a:rPr>
              <a:t>Introduction........................................................................ </a:t>
            </a:r>
            <a:r>
              <a:rPr lang="en-US" sz="2864">
                <a:solidFill>
                  <a:srgbClr val="222222"/>
                </a:solidFill>
                <a:latin typeface="Poppins Italics"/>
              </a:rPr>
              <a:t>Pg 3</a:t>
            </a:r>
          </a:p>
          <a:p>
            <a:pPr marL="618398" indent="-309199" lvl="1">
              <a:lnSpc>
                <a:spcPts val="4897"/>
              </a:lnSpc>
              <a:buFont typeface="Arial"/>
              <a:buChar char="•"/>
            </a:pPr>
            <a:r>
              <a:rPr lang="en-US" sz="2864">
                <a:solidFill>
                  <a:srgbClr val="222222"/>
                </a:solidFill>
                <a:latin typeface="Poppins"/>
              </a:rPr>
              <a:t>Flow Diagram..................................................................... </a:t>
            </a:r>
            <a:r>
              <a:rPr lang="en-US" sz="2864">
                <a:solidFill>
                  <a:srgbClr val="222222"/>
                </a:solidFill>
                <a:latin typeface="Poppins Italics"/>
              </a:rPr>
              <a:t>Pg 4</a:t>
            </a:r>
          </a:p>
          <a:p>
            <a:pPr marL="618398" indent="-309199" lvl="1">
              <a:lnSpc>
                <a:spcPts val="4897"/>
              </a:lnSpc>
              <a:buFont typeface="Arial"/>
              <a:buChar char="•"/>
            </a:pPr>
            <a:r>
              <a:rPr lang="en-US" sz="2864">
                <a:solidFill>
                  <a:srgbClr val="222222"/>
                </a:solidFill>
                <a:latin typeface="Poppins"/>
              </a:rPr>
              <a:t>Landing Page..................................................................... </a:t>
            </a:r>
            <a:r>
              <a:rPr lang="en-US" sz="2864">
                <a:solidFill>
                  <a:srgbClr val="222222"/>
                </a:solidFill>
                <a:latin typeface="Poppins Italics"/>
              </a:rPr>
              <a:t>Pg 5</a:t>
            </a:r>
          </a:p>
          <a:p>
            <a:pPr marL="618398" indent="-309199" lvl="1">
              <a:lnSpc>
                <a:spcPts val="4897"/>
              </a:lnSpc>
              <a:buFont typeface="Arial"/>
              <a:buChar char="•"/>
            </a:pPr>
            <a:r>
              <a:rPr lang="en-US" sz="2864">
                <a:solidFill>
                  <a:srgbClr val="222222"/>
                </a:solidFill>
                <a:latin typeface="Poppins"/>
              </a:rPr>
              <a:t>Sign up to become a Donor.................................... </a:t>
            </a:r>
            <a:r>
              <a:rPr lang="en-US" sz="2864">
                <a:solidFill>
                  <a:srgbClr val="222222"/>
                </a:solidFill>
                <a:latin typeface="Poppins Italics"/>
              </a:rPr>
              <a:t>Pg 6</a:t>
            </a:r>
          </a:p>
          <a:p>
            <a:pPr marL="618398" indent="-309199" lvl="1">
              <a:lnSpc>
                <a:spcPts val="4897"/>
              </a:lnSpc>
              <a:buFont typeface="Arial"/>
              <a:buChar char="•"/>
            </a:pPr>
            <a:r>
              <a:rPr lang="en-US" sz="2864">
                <a:solidFill>
                  <a:srgbClr val="222222"/>
                </a:solidFill>
                <a:latin typeface="Poppins"/>
              </a:rPr>
              <a:t>Needy? Get free heathcare services................. </a:t>
            </a:r>
            <a:r>
              <a:rPr lang="en-US" sz="2864">
                <a:solidFill>
                  <a:srgbClr val="222222"/>
                </a:solidFill>
                <a:latin typeface="Poppins Italics"/>
              </a:rPr>
              <a:t>Pg 7</a:t>
            </a:r>
          </a:p>
          <a:p>
            <a:pPr marL="618398" indent="-309199" lvl="1">
              <a:lnSpc>
                <a:spcPts val="4897"/>
              </a:lnSpc>
              <a:buFont typeface="Arial"/>
              <a:buChar char="•"/>
            </a:pPr>
            <a:r>
              <a:rPr lang="en-US" sz="2864">
                <a:solidFill>
                  <a:srgbClr val="222222"/>
                </a:solidFill>
                <a:latin typeface="Poppins"/>
              </a:rPr>
              <a:t>AI-based diagnosis and prediction................... </a:t>
            </a:r>
            <a:r>
              <a:rPr lang="en-US" sz="2864">
                <a:solidFill>
                  <a:srgbClr val="222222"/>
                </a:solidFill>
                <a:latin typeface="Poppins Italics"/>
              </a:rPr>
              <a:t>Pg 10</a:t>
            </a:r>
          </a:p>
          <a:p>
            <a:pPr marL="618398" indent="-309199" lvl="1">
              <a:lnSpc>
                <a:spcPts val="4897"/>
              </a:lnSpc>
              <a:buFont typeface="Arial"/>
              <a:buChar char="•"/>
            </a:pPr>
            <a:r>
              <a:rPr lang="en-US" sz="2864">
                <a:solidFill>
                  <a:srgbClr val="222222"/>
                </a:solidFill>
                <a:latin typeface="Poppins"/>
              </a:rPr>
              <a:t>Mental health and wellness..................................... </a:t>
            </a:r>
            <a:r>
              <a:rPr lang="en-US" sz="2864">
                <a:solidFill>
                  <a:srgbClr val="222222"/>
                </a:solidFill>
                <a:latin typeface="Poppins Italics"/>
              </a:rPr>
              <a:t>Pg 14</a:t>
            </a:r>
          </a:p>
          <a:p>
            <a:pPr marL="618398" indent="-309199" lvl="1">
              <a:lnSpc>
                <a:spcPts val="4897"/>
              </a:lnSpc>
              <a:buFont typeface="Arial"/>
              <a:buChar char="•"/>
            </a:pPr>
            <a:r>
              <a:rPr lang="en-US" sz="2864">
                <a:solidFill>
                  <a:srgbClr val="222222"/>
                </a:solidFill>
                <a:latin typeface="Poppins"/>
              </a:rPr>
              <a:t>Future work.......................................................................... </a:t>
            </a:r>
            <a:r>
              <a:rPr lang="en-US" sz="2864">
                <a:solidFill>
                  <a:srgbClr val="222222"/>
                </a:solidFill>
                <a:latin typeface="Poppins Italics"/>
              </a:rPr>
              <a:t>Pg 16</a:t>
            </a:r>
          </a:p>
          <a:p>
            <a:pPr marL="618398" indent="-309199" lvl="1">
              <a:lnSpc>
                <a:spcPts val="4897"/>
              </a:lnSpc>
              <a:buFont typeface="Arial"/>
              <a:buChar char="•"/>
            </a:pPr>
            <a:r>
              <a:rPr lang="en-US" sz="2864">
                <a:solidFill>
                  <a:srgbClr val="222222"/>
                </a:solidFill>
                <a:latin typeface="Poppins"/>
              </a:rPr>
              <a:t>Conclusion........................................................................... </a:t>
            </a:r>
            <a:r>
              <a:rPr lang="en-US" sz="2864">
                <a:solidFill>
                  <a:srgbClr val="222222"/>
                </a:solidFill>
                <a:latin typeface="Poppins Italics"/>
              </a:rPr>
              <a:t>Pg 17</a:t>
            </a:r>
          </a:p>
          <a:p>
            <a:pPr algn="l" marL="618398" indent="-309199" lvl="1">
              <a:lnSpc>
                <a:spcPts val="4897"/>
              </a:lnSpc>
              <a:buFont typeface="Arial"/>
              <a:buChar char="•"/>
            </a:pPr>
            <a:r>
              <a:rPr lang="en-US" sz="2864">
                <a:solidFill>
                  <a:srgbClr val="222222"/>
                </a:solidFill>
                <a:latin typeface="Poppins"/>
              </a:rPr>
              <a:t>Visit us..................................................................................... </a:t>
            </a:r>
            <a:r>
              <a:rPr lang="en-US" sz="2864">
                <a:solidFill>
                  <a:srgbClr val="222222"/>
                </a:solidFill>
                <a:latin typeface="Poppins Italics"/>
              </a:rPr>
              <a:t>Pg 18</a:t>
            </a:r>
          </a:p>
        </p:txBody>
      </p:sp>
      <p:sp>
        <p:nvSpPr>
          <p:cNvPr name="TextBox 10" id="10"/>
          <p:cNvSpPr txBox="true"/>
          <p:nvPr/>
        </p:nvSpPr>
        <p:spPr>
          <a:xfrm rot="0">
            <a:off x="9144000" y="1395448"/>
            <a:ext cx="8750722" cy="1243576"/>
          </a:xfrm>
          <a:prstGeom prst="rect">
            <a:avLst/>
          </a:prstGeom>
        </p:spPr>
        <p:txBody>
          <a:bodyPr anchor="t" rtlCol="false" tIns="0" lIns="0" bIns="0" rIns="0">
            <a:spAutoFit/>
          </a:bodyPr>
          <a:lstStyle/>
          <a:p>
            <a:pPr algn="l" marL="0" indent="0" lvl="0">
              <a:lnSpc>
                <a:spcPts val="9370"/>
              </a:lnSpc>
              <a:spcBef>
                <a:spcPct val="0"/>
              </a:spcBef>
            </a:pPr>
            <a:r>
              <a:rPr lang="en-US" sz="7496">
                <a:solidFill>
                  <a:srgbClr val="FFFFFF"/>
                </a:solidFill>
                <a:latin typeface="Poppins 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grpSp>
        <p:nvGrpSpPr>
          <p:cNvPr name="Group 4" id="4"/>
          <p:cNvGrpSpPr/>
          <p:nvPr/>
        </p:nvGrpSpPr>
        <p:grpSpPr>
          <a:xfrm rot="0">
            <a:off x="10875668" y="1242102"/>
            <a:ext cx="6383632" cy="6383632"/>
            <a:chOff x="0" y="0"/>
            <a:chExt cx="6350000" cy="6350000"/>
          </a:xfrm>
        </p:grpSpPr>
        <p:sp>
          <p:nvSpPr>
            <p:cNvPr name="Freeform 5" id="5"/>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25031" t="0" r="-25031" b="0"/>
              </a:stretch>
            </a:blipFill>
          </p:spPr>
        </p:sp>
      </p:grpSp>
      <p:grpSp>
        <p:nvGrpSpPr>
          <p:cNvPr name="Group 6" id="6"/>
          <p:cNvGrpSpPr/>
          <p:nvPr/>
        </p:nvGrpSpPr>
        <p:grpSpPr>
          <a:xfrm rot="0">
            <a:off x="1482359" y="2413042"/>
            <a:ext cx="9445156" cy="7262451"/>
            <a:chOff x="0" y="0"/>
            <a:chExt cx="2351840" cy="1808347"/>
          </a:xfrm>
        </p:grpSpPr>
        <p:sp>
          <p:nvSpPr>
            <p:cNvPr name="Freeform 7" id="7"/>
            <p:cNvSpPr/>
            <p:nvPr/>
          </p:nvSpPr>
          <p:spPr>
            <a:xfrm flipH="false" flipV="false" rot="0">
              <a:off x="0" y="0"/>
              <a:ext cx="2351840" cy="1808347"/>
            </a:xfrm>
            <a:custGeom>
              <a:avLst/>
              <a:gdLst/>
              <a:ahLst/>
              <a:cxnLst/>
              <a:rect r="r" b="b" t="t" l="l"/>
              <a:pathLst>
                <a:path h="1808347" w="2351840">
                  <a:moveTo>
                    <a:pt x="27049" y="0"/>
                  </a:moveTo>
                  <a:lnTo>
                    <a:pt x="2324791" y="0"/>
                  </a:lnTo>
                  <a:cubicBezTo>
                    <a:pt x="2339729" y="0"/>
                    <a:pt x="2351840" y="12110"/>
                    <a:pt x="2351840" y="27049"/>
                  </a:cubicBezTo>
                  <a:lnTo>
                    <a:pt x="2351840" y="1781298"/>
                  </a:lnTo>
                  <a:cubicBezTo>
                    <a:pt x="2351840" y="1788472"/>
                    <a:pt x="2348990" y="1795352"/>
                    <a:pt x="2343917" y="1800425"/>
                  </a:cubicBezTo>
                  <a:cubicBezTo>
                    <a:pt x="2338845" y="1805497"/>
                    <a:pt x="2331964" y="1808347"/>
                    <a:pt x="2324791" y="1808347"/>
                  </a:cubicBezTo>
                  <a:lnTo>
                    <a:pt x="27049" y="1808347"/>
                  </a:lnTo>
                  <a:cubicBezTo>
                    <a:pt x="12110" y="1808347"/>
                    <a:pt x="0" y="1796237"/>
                    <a:pt x="0" y="1781298"/>
                  </a:cubicBezTo>
                  <a:lnTo>
                    <a:pt x="0" y="27049"/>
                  </a:lnTo>
                  <a:cubicBezTo>
                    <a:pt x="0" y="12110"/>
                    <a:pt x="12110" y="0"/>
                    <a:pt x="27049" y="0"/>
                  </a:cubicBezTo>
                  <a:close/>
                </a:path>
              </a:pathLst>
            </a:custGeom>
            <a:solidFill>
              <a:srgbClr val="53C89B"/>
            </a:solidFill>
          </p:spPr>
        </p:sp>
        <p:sp>
          <p:nvSpPr>
            <p:cNvPr name="TextBox 8" id="8"/>
            <p:cNvSpPr txBox="true"/>
            <p:nvPr/>
          </p:nvSpPr>
          <p:spPr>
            <a:xfrm>
              <a:off x="0" y="28575"/>
              <a:ext cx="2351840" cy="1779772"/>
            </a:xfrm>
            <a:prstGeom prst="rect">
              <a:avLst/>
            </a:prstGeom>
          </p:spPr>
          <p:txBody>
            <a:bodyPr anchor="ctr" rtlCol="false" tIns="50800" lIns="50800" bIns="50800" rIns="50800"/>
            <a:lstStyle/>
            <a:p>
              <a:pPr algn="ctr">
                <a:lnSpc>
                  <a:spcPts val="2183"/>
                </a:lnSpc>
              </a:pPr>
            </a:p>
          </p:txBody>
        </p:sp>
      </p:grpSp>
      <p:sp>
        <p:nvSpPr>
          <p:cNvPr name="TextBox 9" id="9"/>
          <p:cNvSpPr txBox="true"/>
          <p:nvPr/>
        </p:nvSpPr>
        <p:spPr>
          <a:xfrm rot="0">
            <a:off x="1983455" y="2677411"/>
            <a:ext cx="8442964" cy="8399780"/>
          </a:xfrm>
          <a:prstGeom prst="rect">
            <a:avLst/>
          </a:prstGeom>
        </p:spPr>
        <p:txBody>
          <a:bodyPr anchor="t" rtlCol="false" tIns="0" lIns="0" bIns="0" rIns="0">
            <a:spAutoFit/>
          </a:bodyPr>
          <a:lstStyle/>
          <a:p>
            <a:pPr>
              <a:lnSpc>
                <a:spcPts val="3219"/>
              </a:lnSpc>
            </a:pPr>
            <a:r>
              <a:rPr lang="en-US" sz="2299">
                <a:solidFill>
                  <a:srgbClr val="222222"/>
                </a:solidFill>
                <a:latin typeface="Poppins"/>
              </a:rPr>
              <a:t>AI Healthcare Hub pioneers a revolutionary approach at the crossroads of healthcare and artificial intelligence. This innovative project employs advanced technologies like machine learning and blockchain to redefine healthcare, transcending conventional disease management. With predictive disease algorithms, mental wellness resources, community engagement features, and a unique healthcare donation platform, It envisions a holistic well-being experience. Emphasizing ethics, user-centric design, and continual improvement.</a:t>
            </a:r>
          </a:p>
          <a:p>
            <a:pPr>
              <a:lnSpc>
                <a:spcPts val="3219"/>
              </a:lnSpc>
            </a:pPr>
          </a:p>
          <a:p>
            <a:pPr>
              <a:lnSpc>
                <a:spcPts val="3219"/>
              </a:lnSpc>
            </a:pPr>
            <a:r>
              <a:rPr lang="en-US" sz="2299">
                <a:solidFill>
                  <a:srgbClr val="222222"/>
                </a:solidFill>
                <a:latin typeface="Poppins"/>
              </a:rPr>
              <a:t>It aims to empower individuals globally, transcending geographic and socioeconomic boundaries. This initiative signifies a transformative fusion of technology and compassionate care, fostering a future where individuals proactively manage their health for a more fulfilling life.</a:t>
            </a:r>
          </a:p>
          <a:p>
            <a:pPr>
              <a:lnSpc>
                <a:spcPts val="3219"/>
              </a:lnSpc>
            </a:pPr>
          </a:p>
          <a:p>
            <a:pPr>
              <a:lnSpc>
                <a:spcPts val="3219"/>
              </a:lnSpc>
            </a:pPr>
          </a:p>
          <a:p>
            <a:pPr>
              <a:lnSpc>
                <a:spcPts val="3219"/>
              </a:lnSpc>
            </a:pPr>
          </a:p>
          <a:p>
            <a:pPr algn="l" marL="0" indent="0" lvl="0">
              <a:lnSpc>
                <a:spcPts val="3219"/>
              </a:lnSpc>
              <a:spcBef>
                <a:spcPct val="0"/>
              </a:spcBef>
            </a:pPr>
          </a:p>
        </p:txBody>
      </p:sp>
      <p:sp>
        <p:nvSpPr>
          <p:cNvPr name="TextBox 10" id="10"/>
          <p:cNvSpPr txBox="true"/>
          <p:nvPr/>
        </p:nvSpPr>
        <p:spPr>
          <a:xfrm rot="0">
            <a:off x="2987452" y="1156377"/>
            <a:ext cx="7112283" cy="1009015"/>
          </a:xfrm>
          <a:prstGeom prst="rect">
            <a:avLst/>
          </a:prstGeom>
        </p:spPr>
        <p:txBody>
          <a:bodyPr anchor="t" rtlCol="false" tIns="0" lIns="0" bIns="0" rIns="0">
            <a:spAutoFit/>
          </a:bodyPr>
          <a:lstStyle/>
          <a:p>
            <a:pPr>
              <a:lnSpc>
                <a:spcPts val="7625"/>
              </a:lnSpc>
            </a:pPr>
            <a:r>
              <a:rPr lang="en-US" sz="6100">
                <a:solidFill>
                  <a:srgbClr val="FFFFFF"/>
                </a:solidFill>
                <a:latin typeface="Poppi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9804"/>
            <a:ext cx="321677" cy="382948"/>
          </a:xfrm>
          <a:custGeom>
            <a:avLst/>
            <a:gdLst/>
            <a:ahLst/>
            <a:cxnLst/>
            <a:rect r="r" b="b" t="t" l="l"/>
            <a:pathLst>
              <a:path h="382948" w="321677">
                <a:moveTo>
                  <a:pt x="0" y="0"/>
                </a:moveTo>
                <a:lnTo>
                  <a:pt x="321677" y="0"/>
                </a:lnTo>
                <a:lnTo>
                  <a:pt x="321677" y="382949"/>
                </a:lnTo>
                <a:lnTo>
                  <a:pt x="0" y="3829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17869" y="1028700"/>
            <a:ext cx="13443419" cy="8912353"/>
          </a:xfrm>
          <a:custGeom>
            <a:avLst/>
            <a:gdLst/>
            <a:ahLst/>
            <a:cxnLst/>
            <a:rect r="r" b="b" t="t" l="l"/>
            <a:pathLst>
              <a:path h="8912353" w="13443419">
                <a:moveTo>
                  <a:pt x="0" y="0"/>
                </a:moveTo>
                <a:lnTo>
                  <a:pt x="13443419" y="0"/>
                </a:lnTo>
                <a:lnTo>
                  <a:pt x="13443419" y="8912353"/>
                </a:lnTo>
                <a:lnTo>
                  <a:pt x="0" y="8912353"/>
                </a:lnTo>
                <a:lnTo>
                  <a:pt x="0" y="0"/>
                </a:lnTo>
                <a:close/>
              </a:path>
            </a:pathLst>
          </a:custGeom>
          <a:blipFill>
            <a:blip r:embed="rId4"/>
            <a:stretch>
              <a:fillRect l="-403" t="-14042" r="-403" b="0"/>
            </a:stretch>
          </a:blipFill>
        </p:spPr>
      </p:sp>
      <p:sp>
        <p:nvSpPr>
          <p:cNvPr name="TextBox 4" id="4"/>
          <p:cNvSpPr txBox="true"/>
          <p:nvPr/>
        </p:nvSpPr>
        <p:spPr>
          <a:xfrm rot="0">
            <a:off x="1647903" y="357674"/>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66145" y="26221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6983" y="1383402"/>
            <a:ext cx="17605666" cy="8903598"/>
          </a:xfrm>
          <a:custGeom>
            <a:avLst/>
            <a:gdLst/>
            <a:ahLst/>
            <a:cxnLst/>
            <a:rect r="r" b="b" t="t" l="l"/>
            <a:pathLst>
              <a:path h="8903598" w="17605666">
                <a:moveTo>
                  <a:pt x="0" y="0"/>
                </a:moveTo>
                <a:lnTo>
                  <a:pt x="17605667" y="0"/>
                </a:lnTo>
                <a:lnTo>
                  <a:pt x="17605667" y="8903598"/>
                </a:lnTo>
                <a:lnTo>
                  <a:pt x="0" y="8903598"/>
                </a:lnTo>
                <a:lnTo>
                  <a:pt x="0" y="0"/>
                </a:lnTo>
                <a:close/>
              </a:path>
            </a:pathLst>
          </a:custGeom>
          <a:blipFill>
            <a:blip r:embed="rId4"/>
            <a:stretch>
              <a:fillRect l="-6878" t="-2889" r="-6878" b="-14852"/>
            </a:stretch>
          </a:blipFill>
        </p:spPr>
      </p:sp>
      <p:sp>
        <p:nvSpPr>
          <p:cNvPr name="TextBox 4" id="4"/>
          <p:cNvSpPr txBox="true"/>
          <p:nvPr/>
        </p:nvSpPr>
        <p:spPr>
          <a:xfrm rot="0">
            <a:off x="6187139" y="55563"/>
            <a:ext cx="6412328"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Landing Page</a:t>
            </a:r>
          </a:p>
        </p:txBody>
      </p:sp>
      <p:sp>
        <p:nvSpPr>
          <p:cNvPr name="TextBox 5" id="5"/>
          <p:cNvSpPr txBox="true"/>
          <p:nvPr/>
        </p:nvSpPr>
        <p:spPr>
          <a:xfrm rot="0">
            <a:off x="650494" y="271737"/>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6" id="6"/>
          <p:cNvSpPr txBox="true"/>
          <p:nvPr/>
        </p:nvSpPr>
        <p:spPr>
          <a:xfrm rot="0">
            <a:off x="12352637" y="-57150"/>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
        <p:nvSpPr>
          <p:cNvPr name="TextBox 7" id="7"/>
          <p:cNvSpPr txBox="true"/>
          <p:nvPr/>
        </p:nvSpPr>
        <p:spPr>
          <a:xfrm rot="0">
            <a:off x="1815086" y="7167170"/>
            <a:ext cx="2254310" cy="398780"/>
          </a:xfrm>
          <a:prstGeom prst="rect">
            <a:avLst/>
          </a:prstGeom>
        </p:spPr>
        <p:txBody>
          <a:bodyPr anchor="t" rtlCol="false" tIns="0" lIns="0" bIns="0" rIns="0">
            <a:spAutoFit/>
          </a:bodyPr>
          <a:lstStyle/>
          <a:p>
            <a:pPr marL="0" indent="0" lvl="0">
              <a:lnSpc>
                <a:spcPts val="3220"/>
              </a:lnSpc>
              <a:spcBef>
                <a:spcPct val="0"/>
              </a:spcBef>
            </a:pPr>
            <a:r>
              <a:rPr lang="en-US" sz="2300">
                <a:solidFill>
                  <a:srgbClr val="11263D"/>
                </a:solidFill>
                <a:latin typeface="Poppins Semi-Bold"/>
              </a:rPr>
              <a:t>Primary Care</a:t>
            </a:r>
          </a:p>
        </p:txBody>
      </p:sp>
      <p:sp>
        <p:nvSpPr>
          <p:cNvPr name="TextBox 8" id="8"/>
          <p:cNvSpPr txBox="true"/>
          <p:nvPr/>
        </p:nvSpPr>
        <p:spPr>
          <a:xfrm rot="0">
            <a:off x="7108253" y="7167170"/>
            <a:ext cx="2551833" cy="398780"/>
          </a:xfrm>
          <a:prstGeom prst="rect">
            <a:avLst/>
          </a:prstGeom>
        </p:spPr>
        <p:txBody>
          <a:bodyPr anchor="t" rtlCol="false" tIns="0" lIns="0" bIns="0" rIns="0">
            <a:spAutoFit/>
          </a:bodyPr>
          <a:lstStyle/>
          <a:p>
            <a:pPr marL="0" indent="0" lvl="0">
              <a:lnSpc>
                <a:spcPts val="3220"/>
              </a:lnSpc>
              <a:spcBef>
                <a:spcPct val="0"/>
              </a:spcBef>
            </a:pPr>
            <a:r>
              <a:rPr lang="en-US" sz="2300">
                <a:solidFill>
                  <a:srgbClr val="11263D"/>
                </a:solidFill>
                <a:latin typeface="Poppins Semi-Bold"/>
              </a:rPr>
              <a:t>Specialty Care</a:t>
            </a:r>
          </a:p>
        </p:txBody>
      </p:sp>
      <p:sp>
        <p:nvSpPr>
          <p:cNvPr name="TextBox 9" id="9"/>
          <p:cNvSpPr txBox="true"/>
          <p:nvPr/>
        </p:nvSpPr>
        <p:spPr>
          <a:xfrm rot="0">
            <a:off x="1815086" y="7679993"/>
            <a:ext cx="4083649" cy="899795"/>
          </a:xfrm>
          <a:prstGeom prst="rect">
            <a:avLst/>
          </a:prstGeom>
        </p:spPr>
        <p:txBody>
          <a:bodyPr anchor="t" rtlCol="false" tIns="0" lIns="0" bIns="0" rIns="0">
            <a:spAutoFit/>
          </a:bodyPr>
          <a:lstStyle/>
          <a:p>
            <a:pPr>
              <a:lnSpc>
                <a:spcPts val="2380"/>
              </a:lnSpc>
              <a:spcBef>
                <a:spcPct val="0"/>
              </a:spcBef>
            </a:pPr>
            <a:r>
              <a:rPr lang="en-US" sz="1700">
                <a:solidFill>
                  <a:srgbClr val="222222"/>
                </a:solidFill>
                <a:latin typeface="Poppins"/>
              </a:rPr>
              <a:t>Presentations are communication tools that can use as lectures, speeches, reports, and more. </a:t>
            </a:r>
          </a:p>
        </p:txBody>
      </p:sp>
      <p:sp>
        <p:nvSpPr>
          <p:cNvPr name="TextBox 10" id="10"/>
          <p:cNvSpPr txBox="true"/>
          <p:nvPr/>
        </p:nvSpPr>
        <p:spPr>
          <a:xfrm rot="0">
            <a:off x="7108253" y="7679993"/>
            <a:ext cx="3997544" cy="899795"/>
          </a:xfrm>
          <a:prstGeom prst="rect">
            <a:avLst/>
          </a:prstGeom>
        </p:spPr>
        <p:txBody>
          <a:bodyPr anchor="t" rtlCol="false" tIns="0" lIns="0" bIns="0" rIns="0">
            <a:spAutoFit/>
          </a:bodyPr>
          <a:lstStyle/>
          <a:p>
            <a:pPr>
              <a:lnSpc>
                <a:spcPts val="2380"/>
              </a:lnSpc>
              <a:spcBef>
                <a:spcPct val="0"/>
              </a:spcBef>
            </a:pPr>
            <a:r>
              <a:rPr lang="en-US" sz="1700">
                <a:solidFill>
                  <a:srgbClr val="222222"/>
                </a:solidFill>
                <a:latin typeface="Poppins"/>
              </a:rPr>
              <a:t>Presentations are communication tools that can use as lectures, speeches, reports, and more.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0" y="1326167"/>
            <a:ext cx="7775384" cy="5184114"/>
          </a:xfrm>
          <a:custGeom>
            <a:avLst/>
            <a:gdLst/>
            <a:ahLst/>
            <a:cxnLst/>
            <a:rect r="r" b="b" t="t" l="l"/>
            <a:pathLst>
              <a:path h="5184114" w="7775384">
                <a:moveTo>
                  <a:pt x="0" y="0"/>
                </a:moveTo>
                <a:lnTo>
                  <a:pt x="7775384" y="0"/>
                </a:lnTo>
                <a:lnTo>
                  <a:pt x="7775384" y="5184114"/>
                </a:lnTo>
                <a:lnTo>
                  <a:pt x="0" y="5184114"/>
                </a:lnTo>
                <a:lnTo>
                  <a:pt x="0" y="0"/>
                </a:lnTo>
                <a:close/>
              </a:path>
            </a:pathLst>
          </a:custGeom>
          <a:blipFill>
            <a:blip r:embed="rId2"/>
            <a:stretch>
              <a:fillRect l="-34080" t="-91101" r="0" b="-9998"/>
            </a:stretch>
          </a:blipFill>
        </p:spPr>
      </p:sp>
      <p:grpSp>
        <p:nvGrpSpPr>
          <p:cNvPr name="Group 3" id="3"/>
          <p:cNvGrpSpPr/>
          <p:nvPr/>
        </p:nvGrpSpPr>
        <p:grpSpPr>
          <a:xfrm rot="0">
            <a:off x="3018118" y="7348694"/>
            <a:ext cx="15269882" cy="2938306"/>
            <a:chOff x="0" y="0"/>
            <a:chExt cx="4021697" cy="773875"/>
          </a:xfrm>
        </p:grpSpPr>
        <p:sp>
          <p:nvSpPr>
            <p:cNvPr name="Freeform 4" id="4"/>
            <p:cNvSpPr/>
            <p:nvPr/>
          </p:nvSpPr>
          <p:spPr>
            <a:xfrm flipH="false" flipV="false" rot="0">
              <a:off x="0" y="0"/>
              <a:ext cx="4021697" cy="773875"/>
            </a:xfrm>
            <a:custGeom>
              <a:avLst/>
              <a:gdLst/>
              <a:ahLst/>
              <a:cxnLst/>
              <a:rect r="r" b="b" t="t" l="l"/>
              <a:pathLst>
                <a:path h="773875" w="4021697">
                  <a:moveTo>
                    <a:pt x="16731" y="0"/>
                  </a:moveTo>
                  <a:lnTo>
                    <a:pt x="4004966" y="0"/>
                  </a:lnTo>
                  <a:cubicBezTo>
                    <a:pt x="4014207" y="0"/>
                    <a:pt x="4021697" y="7491"/>
                    <a:pt x="4021697" y="16731"/>
                  </a:cubicBezTo>
                  <a:lnTo>
                    <a:pt x="4021697" y="757144"/>
                  </a:lnTo>
                  <a:cubicBezTo>
                    <a:pt x="4021697" y="761581"/>
                    <a:pt x="4019934" y="765837"/>
                    <a:pt x="4016797" y="768974"/>
                  </a:cubicBezTo>
                  <a:cubicBezTo>
                    <a:pt x="4013659" y="772112"/>
                    <a:pt x="4009403" y="773875"/>
                    <a:pt x="4004966" y="773875"/>
                  </a:cubicBezTo>
                  <a:lnTo>
                    <a:pt x="16731" y="773875"/>
                  </a:lnTo>
                  <a:cubicBezTo>
                    <a:pt x="7491" y="773875"/>
                    <a:pt x="0" y="766384"/>
                    <a:pt x="0" y="757144"/>
                  </a:cubicBezTo>
                  <a:lnTo>
                    <a:pt x="0" y="16731"/>
                  </a:lnTo>
                  <a:cubicBezTo>
                    <a:pt x="0" y="7491"/>
                    <a:pt x="7491" y="0"/>
                    <a:pt x="16731" y="0"/>
                  </a:cubicBezTo>
                  <a:close/>
                </a:path>
              </a:pathLst>
            </a:custGeom>
            <a:solidFill>
              <a:srgbClr val="53C89B"/>
            </a:solidFill>
            <a:ln cap="rnd">
              <a:noFill/>
              <a:prstDash val="solid"/>
              <a:round/>
            </a:ln>
          </p:spPr>
        </p:sp>
        <p:sp>
          <p:nvSpPr>
            <p:cNvPr name="TextBox 5" id="5"/>
            <p:cNvSpPr txBox="true"/>
            <p:nvPr/>
          </p:nvSpPr>
          <p:spPr>
            <a:xfrm>
              <a:off x="0" y="28575"/>
              <a:ext cx="4021697" cy="745300"/>
            </a:xfrm>
            <a:prstGeom prst="rect">
              <a:avLst/>
            </a:prstGeom>
          </p:spPr>
          <p:txBody>
            <a:bodyPr anchor="ctr" rtlCol="false" tIns="50800" lIns="50800" bIns="50800" rIns="50800"/>
            <a:lstStyle/>
            <a:p>
              <a:pPr algn="ctr">
                <a:lnSpc>
                  <a:spcPts val="2183"/>
                </a:lnSpc>
              </a:pPr>
            </a:p>
            <a:p>
              <a:pPr algn="ctr" marL="0" indent="0" lvl="0">
                <a:lnSpc>
                  <a:spcPts val="2183"/>
                </a:lnSpc>
                <a:spcBef>
                  <a:spcPct val="0"/>
                </a:spcBef>
              </a:pPr>
            </a:p>
          </p:txBody>
        </p:sp>
      </p:grpSp>
      <p:sp>
        <p:nvSpPr>
          <p:cNvPr name="Freeform 6" id="6"/>
          <p:cNvSpPr/>
          <p:nvPr/>
        </p:nvSpPr>
        <p:spPr>
          <a:xfrm flipH="false" flipV="false" rot="0">
            <a:off x="6580727" y="2615565"/>
            <a:ext cx="11566421" cy="7382434"/>
          </a:xfrm>
          <a:custGeom>
            <a:avLst/>
            <a:gdLst/>
            <a:ahLst/>
            <a:cxnLst/>
            <a:rect r="r" b="b" t="t" l="l"/>
            <a:pathLst>
              <a:path h="7382434" w="11566421">
                <a:moveTo>
                  <a:pt x="0" y="0"/>
                </a:moveTo>
                <a:lnTo>
                  <a:pt x="11566421" y="0"/>
                </a:lnTo>
                <a:lnTo>
                  <a:pt x="11566421" y="7382434"/>
                </a:lnTo>
                <a:lnTo>
                  <a:pt x="0" y="7382434"/>
                </a:lnTo>
                <a:lnTo>
                  <a:pt x="0" y="0"/>
                </a:lnTo>
                <a:close/>
              </a:path>
            </a:pathLst>
          </a:custGeom>
          <a:blipFill>
            <a:blip r:embed="rId3"/>
            <a:stretch>
              <a:fillRect l="-21979" t="0" r="-23459" b="-10729"/>
            </a:stretch>
          </a:blipFill>
        </p:spPr>
      </p:sp>
      <p:sp>
        <p:nvSpPr>
          <p:cNvPr name="TextBox 7" id="7"/>
          <p:cNvSpPr txBox="true"/>
          <p:nvPr/>
        </p:nvSpPr>
        <p:spPr>
          <a:xfrm rot="0">
            <a:off x="3895032" y="186498"/>
            <a:ext cx="11836198" cy="1139669"/>
          </a:xfrm>
          <a:prstGeom prst="rect">
            <a:avLst/>
          </a:prstGeom>
        </p:spPr>
        <p:txBody>
          <a:bodyPr anchor="t" rtlCol="false" tIns="0" lIns="0" bIns="0" rIns="0">
            <a:spAutoFit/>
          </a:bodyPr>
          <a:lstStyle/>
          <a:p>
            <a:pPr algn="l" marL="0" indent="0" lvl="0">
              <a:lnSpc>
                <a:spcPts val="8515"/>
              </a:lnSpc>
              <a:spcBef>
                <a:spcPct val="0"/>
              </a:spcBef>
            </a:pPr>
            <a:r>
              <a:rPr lang="en-US" sz="6812">
                <a:solidFill>
                  <a:srgbClr val="FFFFFF"/>
                </a:solidFill>
                <a:latin typeface="Poppins Bold"/>
              </a:rPr>
              <a:t>Become A Donor Today!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grpSp>
        <p:nvGrpSpPr>
          <p:cNvPr name="Group 2" id="2"/>
          <p:cNvGrpSpPr/>
          <p:nvPr/>
        </p:nvGrpSpPr>
        <p:grpSpPr>
          <a:xfrm rot="0">
            <a:off x="0" y="1337705"/>
            <a:ext cx="6499938" cy="7019016"/>
            <a:chOff x="0" y="0"/>
            <a:chExt cx="8666583" cy="9358688"/>
          </a:xfrm>
        </p:grpSpPr>
        <p:pic>
          <p:nvPicPr>
            <p:cNvPr name="Picture 3" id="3"/>
            <p:cNvPicPr>
              <a:picLocks noChangeAspect="true"/>
            </p:cNvPicPr>
            <p:nvPr/>
          </p:nvPicPr>
          <p:blipFill>
            <a:blip r:embed="rId2"/>
            <a:srcRect l="3697" t="0" r="3697" b="0"/>
            <a:stretch>
              <a:fillRect/>
            </a:stretch>
          </p:blipFill>
          <p:spPr>
            <a:xfrm flipH="false" flipV="false">
              <a:off x="0" y="0"/>
              <a:ext cx="8666583" cy="9358688"/>
            </a:xfrm>
            <a:prstGeom prst="rect">
              <a:avLst/>
            </a:prstGeom>
          </p:spPr>
        </p:pic>
      </p:grpSp>
      <p:sp>
        <p:nvSpPr>
          <p:cNvPr name="Freeform 4" id="4"/>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438970" y="2886425"/>
            <a:ext cx="13849030" cy="7400575"/>
          </a:xfrm>
          <a:custGeom>
            <a:avLst/>
            <a:gdLst/>
            <a:ahLst/>
            <a:cxnLst/>
            <a:rect r="r" b="b" t="t" l="l"/>
            <a:pathLst>
              <a:path h="7400575" w="13849030">
                <a:moveTo>
                  <a:pt x="0" y="0"/>
                </a:moveTo>
                <a:lnTo>
                  <a:pt x="13849030" y="0"/>
                </a:lnTo>
                <a:lnTo>
                  <a:pt x="13849030" y="7400575"/>
                </a:lnTo>
                <a:lnTo>
                  <a:pt x="0" y="7400575"/>
                </a:lnTo>
                <a:lnTo>
                  <a:pt x="0" y="0"/>
                </a:lnTo>
                <a:close/>
              </a:path>
            </a:pathLst>
          </a:custGeom>
          <a:blipFill>
            <a:blip r:embed="rId5"/>
            <a:stretch>
              <a:fillRect l="0" t="0" r="0" b="0"/>
            </a:stretch>
          </a:blipFill>
        </p:spPr>
      </p:sp>
      <p:sp>
        <p:nvSpPr>
          <p:cNvPr name="TextBox 6" id="6"/>
          <p:cNvSpPr txBox="true"/>
          <p:nvPr/>
        </p:nvSpPr>
        <p:spPr>
          <a:xfrm rot="0">
            <a:off x="8785868" y="1551460"/>
            <a:ext cx="6338474" cy="1082675"/>
          </a:xfrm>
          <a:prstGeom prst="rect">
            <a:avLst/>
          </a:prstGeom>
        </p:spPr>
        <p:txBody>
          <a:bodyPr anchor="t" rtlCol="false" tIns="0" lIns="0" bIns="0" rIns="0">
            <a:spAutoFit/>
          </a:bodyPr>
          <a:lstStyle/>
          <a:p>
            <a:pPr algn="l" marL="0" indent="0" lvl="0">
              <a:lnSpc>
                <a:spcPts val="8125"/>
              </a:lnSpc>
              <a:spcBef>
                <a:spcPct val="0"/>
              </a:spcBef>
            </a:pPr>
            <a:r>
              <a:rPr lang="en-US" sz="6500">
                <a:solidFill>
                  <a:srgbClr val="FFFFFF"/>
                </a:solidFill>
                <a:latin typeface="Poppins Bold"/>
              </a:rPr>
              <a:t>Needy Portal</a:t>
            </a:r>
          </a:p>
        </p:txBody>
      </p:sp>
      <p:sp>
        <p:nvSpPr>
          <p:cNvPr name="TextBox 7" id="7"/>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8" id="8"/>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533881"/>
            <a:ext cx="16230600" cy="8707041"/>
          </a:xfrm>
          <a:custGeom>
            <a:avLst/>
            <a:gdLst/>
            <a:ahLst/>
            <a:cxnLst/>
            <a:rect r="r" b="b" t="t" l="l"/>
            <a:pathLst>
              <a:path h="8707041" w="16230600">
                <a:moveTo>
                  <a:pt x="0" y="0"/>
                </a:moveTo>
                <a:lnTo>
                  <a:pt x="16230600" y="0"/>
                </a:lnTo>
                <a:lnTo>
                  <a:pt x="16230600" y="8707040"/>
                </a:lnTo>
                <a:lnTo>
                  <a:pt x="0" y="8707040"/>
                </a:lnTo>
                <a:lnTo>
                  <a:pt x="0" y="0"/>
                </a:lnTo>
                <a:close/>
              </a:path>
            </a:pathLst>
          </a:custGeom>
          <a:blipFill>
            <a:blip r:embed="rId4"/>
            <a:stretch>
              <a:fillRect l="0" t="0" r="0" b="0"/>
            </a:stretch>
          </a:blipFill>
        </p:spPr>
      </p:sp>
      <p:sp>
        <p:nvSpPr>
          <p:cNvPr name="TextBox 4" id="4"/>
          <p:cNvSpPr txBox="true"/>
          <p:nvPr/>
        </p:nvSpPr>
        <p:spPr>
          <a:xfrm rot="0">
            <a:off x="6143298" y="105706"/>
            <a:ext cx="6338474" cy="1082675"/>
          </a:xfrm>
          <a:prstGeom prst="rect">
            <a:avLst/>
          </a:prstGeom>
        </p:spPr>
        <p:txBody>
          <a:bodyPr anchor="t" rtlCol="false" tIns="0" lIns="0" bIns="0" rIns="0">
            <a:spAutoFit/>
          </a:bodyPr>
          <a:lstStyle/>
          <a:p>
            <a:pPr algn="ctr" marL="0" indent="0" lvl="0">
              <a:lnSpc>
                <a:spcPts val="8125"/>
              </a:lnSpc>
              <a:spcBef>
                <a:spcPct val="0"/>
              </a:spcBef>
            </a:pPr>
            <a:r>
              <a:rPr lang="en-US" sz="6500">
                <a:solidFill>
                  <a:srgbClr val="FFFFFF"/>
                </a:solidFill>
                <a:latin typeface="Poppins Bold"/>
              </a:rPr>
              <a:t>Map</a:t>
            </a:r>
          </a:p>
        </p:txBody>
      </p:sp>
      <p:sp>
        <p:nvSpPr>
          <p:cNvPr name="TextBox 5" id="5"/>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6" id="6"/>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263D"/>
        </a:solidFill>
      </p:bgPr>
    </p:bg>
    <p:spTree>
      <p:nvGrpSpPr>
        <p:cNvPr id="1" name=""/>
        <p:cNvGrpSpPr/>
        <p:nvPr/>
      </p:nvGrpSpPr>
      <p:grpSpPr>
        <a:xfrm>
          <a:off x="0" y="0"/>
          <a:ext cx="0" cy="0"/>
          <a:chOff x="0" y="0"/>
          <a:chExt cx="0" cy="0"/>
        </a:xfrm>
      </p:grpSpPr>
      <p:sp>
        <p:nvSpPr>
          <p:cNvPr name="Freeform 2" id="2"/>
          <p:cNvSpPr/>
          <p:nvPr/>
        </p:nvSpPr>
        <p:spPr>
          <a:xfrm flipH="false" flipV="false" rot="0">
            <a:off x="1109920" y="645752"/>
            <a:ext cx="321677" cy="382948"/>
          </a:xfrm>
          <a:custGeom>
            <a:avLst/>
            <a:gdLst/>
            <a:ahLst/>
            <a:cxnLst/>
            <a:rect r="r" b="b" t="t" l="l"/>
            <a:pathLst>
              <a:path h="382948" w="321677">
                <a:moveTo>
                  <a:pt x="0" y="0"/>
                </a:moveTo>
                <a:lnTo>
                  <a:pt x="321677" y="0"/>
                </a:lnTo>
                <a:lnTo>
                  <a:pt x="321677" y="382948"/>
                </a:lnTo>
                <a:lnTo>
                  <a:pt x="0" y="3829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1261" y="1525075"/>
            <a:ext cx="17105477" cy="8351506"/>
          </a:xfrm>
          <a:custGeom>
            <a:avLst/>
            <a:gdLst/>
            <a:ahLst/>
            <a:cxnLst/>
            <a:rect r="r" b="b" t="t" l="l"/>
            <a:pathLst>
              <a:path h="8351506" w="17105477">
                <a:moveTo>
                  <a:pt x="0" y="0"/>
                </a:moveTo>
                <a:lnTo>
                  <a:pt x="17105478" y="0"/>
                </a:lnTo>
                <a:lnTo>
                  <a:pt x="17105478" y="8351506"/>
                </a:lnTo>
                <a:lnTo>
                  <a:pt x="0" y="8351506"/>
                </a:lnTo>
                <a:lnTo>
                  <a:pt x="0" y="0"/>
                </a:lnTo>
                <a:close/>
              </a:path>
            </a:pathLst>
          </a:custGeom>
          <a:blipFill>
            <a:blip r:embed="rId4"/>
            <a:stretch>
              <a:fillRect l="-1757" t="-1073" r="0" b="-1073"/>
            </a:stretch>
          </a:blipFill>
        </p:spPr>
      </p:sp>
      <p:sp>
        <p:nvSpPr>
          <p:cNvPr name="TextBox 4" id="4"/>
          <p:cNvSpPr txBox="true"/>
          <p:nvPr/>
        </p:nvSpPr>
        <p:spPr>
          <a:xfrm rot="0">
            <a:off x="1729123" y="703622"/>
            <a:ext cx="3206416" cy="288290"/>
          </a:xfrm>
          <a:prstGeom prst="rect">
            <a:avLst/>
          </a:prstGeom>
        </p:spPr>
        <p:txBody>
          <a:bodyPr anchor="t" rtlCol="false" tIns="0" lIns="0" bIns="0" rIns="0">
            <a:spAutoFit/>
          </a:bodyPr>
          <a:lstStyle/>
          <a:p>
            <a:pPr>
              <a:lnSpc>
                <a:spcPts val="2079"/>
              </a:lnSpc>
            </a:pPr>
            <a:r>
              <a:rPr lang="en-US" sz="1999" spc="165">
                <a:solidFill>
                  <a:srgbClr val="FFFFFF"/>
                </a:solidFill>
                <a:latin typeface="Poppins"/>
              </a:rPr>
              <a:t>AI HEALTHCARE HUB</a:t>
            </a:r>
          </a:p>
        </p:txBody>
      </p:sp>
      <p:sp>
        <p:nvSpPr>
          <p:cNvPr name="TextBox 5" id="5"/>
          <p:cNvSpPr txBox="true"/>
          <p:nvPr/>
        </p:nvSpPr>
        <p:spPr>
          <a:xfrm rot="0">
            <a:off x="11679287" y="637518"/>
            <a:ext cx="5580013" cy="358775"/>
          </a:xfrm>
          <a:prstGeom prst="rect">
            <a:avLst/>
          </a:prstGeom>
        </p:spPr>
        <p:txBody>
          <a:bodyPr anchor="t" rtlCol="false" tIns="0" lIns="0" bIns="0" rIns="0">
            <a:spAutoFit/>
          </a:bodyPr>
          <a:lstStyle/>
          <a:p>
            <a:pPr algn="r">
              <a:lnSpc>
                <a:spcPts val="2799"/>
              </a:lnSpc>
            </a:pPr>
            <a:r>
              <a:rPr lang="en-US" sz="1999" spc="269">
                <a:solidFill>
                  <a:srgbClr val="FFFFFF"/>
                </a:solidFill>
                <a:latin typeface="Poppins"/>
              </a:rPr>
              <a:t>ASANSOL ENGINEERING COLLEGE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DAF2CeKFWqE</dc:identifier>
  <dcterms:modified xsi:type="dcterms:W3CDTF">2011-08-01T06:04:30Z</dcterms:modified>
  <cp:revision>1</cp:revision>
  <dc:title>Blue and Green Modern Medical Presentation</dc:title>
</cp:coreProperties>
</file>